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90" r:id="rId3"/>
    <p:sldId id="274" r:id="rId4"/>
    <p:sldId id="294" r:id="rId5"/>
    <p:sldId id="259" r:id="rId6"/>
    <p:sldId id="304" r:id="rId7"/>
    <p:sldId id="305" r:id="rId8"/>
    <p:sldId id="260" r:id="rId9"/>
    <p:sldId id="277" r:id="rId10"/>
    <p:sldId id="262" r:id="rId11"/>
    <p:sldId id="263" r:id="rId12"/>
    <p:sldId id="275" r:id="rId13"/>
    <p:sldId id="272" r:id="rId14"/>
    <p:sldId id="276" r:id="rId15"/>
    <p:sldId id="279" r:id="rId16"/>
    <p:sldId id="280" r:id="rId17"/>
    <p:sldId id="283" r:id="rId18"/>
    <p:sldId id="282" r:id="rId19"/>
    <p:sldId id="295" r:id="rId20"/>
    <p:sldId id="296" r:id="rId21"/>
    <p:sldId id="266" r:id="rId22"/>
    <p:sldId id="297" r:id="rId23"/>
    <p:sldId id="298" r:id="rId24"/>
    <p:sldId id="268" r:id="rId25"/>
    <p:sldId id="300" r:id="rId26"/>
    <p:sldId id="270" r:id="rId27"/>
    <p:sldId id="301" r:id="rId28"/>
    <p:sldId id="271" r:id="rId2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923A"/>
    <a:srgbClr val="8E0E00"/>
    <a:srgbClr val="D256C3"/>
    <a:srgbClr val="E6611E"/>
    <a:srgbClr val="FFCC00"/>
    <a:srgbClr val="FFFF99"/>
    <a:srgbClr val="319F34"/>
    <a:srgbClr val="77BD31"/>
    <a:srgbClr val="8C8655"/>
    <a:srgbClr val="6376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700" autoAdjust="0"/>
  </p:normalViewPr>
  <p:slideViewPr>
    <p:cSldViewPr snapToGrid="0">
      <p:cViewPr varScale="1">
        <p:scale>
          <a:sx n="117" d="100"/>
          <a:sy n="117" d="100"/>
        </p:scale>
        <p:origin x="68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F1FDFE-DF28-4369-8E4F-8BCE068E05CC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5CE69-3ED8-438C-816A-C283E3621C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9421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5CE69-3ED8-438C-816A-C283E3621C27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4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5CE69-3ED8-438C-816A-C283E3621C27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1283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7D66BB-5B09-108A-EDA7-0A2844E899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8564976-D023-3896-31A3-C7D80631ED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EBD33FA-AE32-A988-A2DA-1799A6965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DA40-693E-489D-BE0B-DD9D17142D76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EEFE652-2B18-CAB8-BD78-17A08D7CE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85BCEDB-6117-E366-93AC-C625FD3EA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6CADF-BC00-4E7C-B008-CDE0987A2C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0255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3FE4B9-970E-FF4D-F2FA-CC104B207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6A9DB6-FD7F-7F56-9DAA-3D4FEBED5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99BB604-3E43-5B80-5F11-B149B6FEB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DA40-693E-489D-BE0B-DD9D17142D76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8805493-2258-22A4-64FE-D15088A98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38E1038-5ADD-5A66-0E08-99A7FBD96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6CADF-BC00-4E7C-B008-CDE0987A2C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0718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EF059B-40CB-9034-FB35-C59A2FE9E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DA2F271-62CF-1F3D-3834-6EF37A4BE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0913625-71BC-3AD3-03D4-22BFA2754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DA40-693E-489D-BE0B-DD9D17142D76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D26944-9987-3706-EF14-416FBBBB7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E6DA45C-EEE2-4669-F305-6719F8BE6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6CADF-BC00-4E7C-B008-CDE0987A2C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1813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3131BD-C10A-51C8-3B68-4F00B0ED4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1479CC1-7C27-C2F9-C809-A6209BEBCC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E9C1980-FD38-A38C-9DF0-928770025E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29731ED-E7FE-5AFD-A871-35A0F68CA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DA40-693E-489D-BE0B-DD9D17142D76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3F4BC8B-8EE2-9188-904C-72100183D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84B3608-CDC5-30B6-B53E-A5D0E84A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6CADF-BC00-4E7C-B008-CDE0987A2C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8227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B56717-2D4B-DF2C-EE23-2D5365E02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A5C1136-C5BB-03AF-441D-C1FA3CECB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1A556EB-4483-0556-CA08-133264902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7CC0254-13C9-BE2B-ED1A-8C50834118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74EFAF2-5218-8458-3E33-9DBB785A4A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F1F55FF-6D15-81D1-CF22-75020FF76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DA40-693E-489D-BE0B-DD9D17142D76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26FBC42-0DAB-00D2-6147-F76F96A11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0A5E752-44A6-BE29-3850-A1244AB0A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6CADF-BC00-4E7C-B008-CDE0987A2C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5095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560A57-A6D9-DB27-01E2-0042800B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ACA9BA4-C590-8F52-B91E-292EED854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DA40-693E-489D-BE0B-DD9D17142D76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F3C6B7C-8F04-A10B-4272-B750D677F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CEFA631-7784-606C-90CB-AA9F60112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6CADF-BC00-4E7C-B008-CDE0987A2C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9834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8A42DB-9AFE-069C-FB9A-73CA78FB0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DA40-693E-489D-BE0B-DD9D17142D76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BF1EB97-5121-BA17-2D48-908717BBC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5F6BD15-D61A-3321-358B-6065513BA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6CADF-BC00-4E7C-B008-CDE0987A2C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5932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1A0CE4-2FDA-DD5A-AF02-E4080E49E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6A7E7A-4A41-34C9-EA1E-3BF9D4712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9677A4E-B3AC-7F47-9F7A-D48251E686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6EE9CCB-E924-730E-E24F-7B5B51AFF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DA40-693E-489D-BE0B-DD9D17142D76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F74F8E1-5D59-193D-6104-E59593D0B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11163C6-4DED-D8B4-3732-BEA5E4DB4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6CADF-BC00-4E7C-B008-CDE0987A2C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773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960723-3E08-534B-267B-4DFEC399B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A5B30FD-A305-CBFE-D62B-E1849BB6AD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E916483-68A2-9844-9D55-3EEB0351B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89DEE38-B869-E49C-4191-6921005E5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DA40-693E-489D-BE0B-DD9D17142D76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50FEA0D-6BC1-9A56-AC0B-4CA8EF84C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4554275-A6D0-3306-C0DE-981A5672E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6CADF-BC00-4E7C-B008-CDE0987A2C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320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F430F7-37A8-407B-8944-80D0CE19F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D93B40F-A223-EA73-F841-180CBCC5A4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5564C27-F516-E65B-7736-79CC26936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DA40-693E-489D-BE0B-DD9D17142D76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FFE9E70-F99E-0022-AA0D-58DEF652E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AB84824-3B7E-4CD2-1544-349F47FD1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6CADF-BC00-4E7C-B008-CDE0987A2C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213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92F321E-E4A7-DCB0-251F-0B8D1D211F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4CFF39B-73BF-9356-196F-E4B587D6D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FC3A0D2-9DC0-DFD6-2DA9-82091CB26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DA40-693E-489D-BE0B-DD9D17142D76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9C64967-6124-9E2A-DBAB-09CD1EAD0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440C4E9-68B4-86D3-F067-42D9CC8FF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6CADF-BC00-4E7C-B008-CDE0987A2C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100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935E6E8-F425-6FEF-4416-ADAAA5AAF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414CBC5-5EF4-62AB-260F-146ADDD8E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2CC8B20-D29C-0844-7607-46F9FBD78D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5CDA40-693E-489D-BE0B-DD9D17142D76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2B6E148-F9D9-A067-E71A-89CA3CB838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42B084-4081-F8F7-3E1A-327015EAD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D6CADF-BC00-4E7C-B008-CDE0987A2C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7822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10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12" Type="http://schemas.openxmlformats.org/officeDocument/2006/relationships/image" Target="../media/image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2.png"/><Relationship Id="rId11" Type="http://schemas.openxmlformats.org/officeDocument/2006/relationships/image" Target="../media/image7.png"/><Relationship Id="rId5" Type="http://schemas.openxmlformats.org/officeDocument/2006/relationships/image" Target="../media/image21.png"/><Relationship Id="rId10" Type="http://schemas.openxmlformats.org/officeDocument/2006/relationships/image" Target="../media/image6.png"/><Relationship Id="rId4" Type="http://schemas.openxmlformats.org/officeDocument/2006/relationships/image" Target="../media/image20.png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1.png"/><Relationship Id="rId7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10.png"/><Relationship Id="rId4" Type="http://schemas.openxmlformats.org/officeDocument/2006/relationships/image" Target="../media/image22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1.png"/><Relationship Id="rId7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10.png"/><Relationship Id="rId4" Type="http://schemas.openxmlformats.org/officeDocument/2006/relationships/image" Target="../media/image22.pn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1.png"/><Relationship Id="rId7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10.png"/><Relationship Id="rId4" Type="http://schemas.openxmlformats.org/officeDocument/2006/relationships/image" Target="../media/image22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1.png"/><Relationship Id="rId7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10.png"/><Relationship Id="rId4" Type="http://schemas.openxmlformats.org/officeDocument/2006/relationships/image" Target="../media/image22.png"/><Relationship Id="rId9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6.jpg"/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12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24.png"/><Relationship Id="rId5" Type="http://schemas.openxmlformats.org/officeDocument/2006/relationships/image" Target="../media/image7.png"/><Relationship Id="rId10" Type="http://schemas.openxmlformats.org/officeDocument/2006/relationships/image" Target="../media/image22.png"/><Relationship Id="rId4" Type="http://schemas.openxmlformats.org/officeDocument/2006/relationships/image" Target="../media/image6.png"/><Relationship Id="rId9" Type="http://schemas.openxmlformats.org/officeDocument/2006/relationships/image" Target="../media/image21.png"/><Relationship Id="rId14" Type="http://schemas.openxmlformats.org/officeDocument/2006/relationships/image" Target="../media/image27.t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6.jpg"/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12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24.png"/><Relationship Id="rId5" Type="http://schemas.openxmlformats.org/officeDocument/2006/relationships/image" Target="../media/image7.png"/><Relationship Id="rId10" Type="http://schemas.openxmlformats.org/officeDocument/2006/relationships/image" Target="../media/image22.png"/><Relationship Id="rId4" Type="http://schemas.openxmlformats.org/officeDocument/2006/relationships/image" Target="../media/image6.png"/><Relationship Id="rId9" Type="http://schemas.openxmlformats.org/officeDocument/2006/relationships/image" Target="../media/image21.png"/><Relationship Id="rId14" Type="http://schemas.openxmlformats.org/officeDocument/2006/relationships/image" Target="../media/image27.t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6.jpg"/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12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24.png"/><Relationship Id="rId5" Type="http://schemas.openxmlformats.org/officeDocument/2006/relationships/image" Target="../media/image7.png"/><Relationship Id="rId10" Type="http://schemas.openxmlformats.org/officeDocument/2006/relationships/image" Target="../media/image22.png"/><Relationship Id="rId4" Type="http://schemas.openxmlformats.org/officeDocument/2006/relationships/image" Target="../media/image6.png"/><Relationship Id="rId9" Type="http://schemas.openxmlformats.org/officeDocument/2006/relationships/image" Target="../media/image21.png"/><Relationship Id="rId14" Type="http://schemas.openxmlformats.org/officeDocument/2006/relationships/image" Target="../media/image27.t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6.jpg"/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12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24.png"/><Relationship Id="rId5" Type="http://schemas.openxmlformats.org/officeDocument/2006/relationships/image" Target="../media/image7.png"/><Relationship Id="rId10" Type="http://schemas.openxmlformats.org/officeDocument/2006/relationships/image" Target="../media/image22.png"/><Relationship Id="rId4" Type="http://schemas.openxmlformats.org/officeDocument/2006/relationships/image" Target="../media/image6.png"/><Relationship Id="rId9" Type="http://schemas.openxmlformats.org/officeDocument/2006/relationships/image" Target="../media/image21.png"/><Relationship Id="rId14" Type="http://schemas.openxmlformats.org/officeDocument/2006/relationships/image" Target="../media/image27.t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25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24.png"/><Relationship Id="rId2" Type="http://schemas.openxmlformats.org/officeDocument/2006/relationships/image" Target="../media/image6.png"/><Relationship Id="rId16" Type="http://schemas.openxmlformats.org/officeDocument/2006/relationships/image" Target="../media/image3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22.png"/><Relationship Id="rId5" Type="http://schemas.openxmlformats.org/officeDocument/2006/relationships/image" Target="../media/image10.png"/><Relationship Id="rId15" Type="http://schemas.openxmlformats.org/officeDocument/2006/relationships/image" Target="../media/image27.tif"/><Relationship Id="rId10" Type="http://schemas.openxmlformats.org/officeDocument/2006/relationships/image" Target="../media/image21.png"/><Relationship Id="rId4" Type="http://schemas.openxmlformats.org/officeDocument/2006/relationships/image" Target="../media/image9.png"/><Relationship Id="rId9" Type="http://schemas.openxmlformats.org/officeDocument/2006/relationships/image" Target="../media/image20.png"/><Relationship Id="rId14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25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24.png"/><Relationship Id="rId2" Type="http://schemas.openxmlformats.org/officeDocument/2006/relationships/image" Target="../media/image6.png"/><Relationship Id="rId16" Type="http://schemas.openxmlformats.org/officeDocument/2006/relationships/image" Target="../media/image3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22.png"/><Relationship Id="rId5" Type="http://schemas.openxmlformats.org/officeDocument/2006/relationships/image" Target="../media/image10.png"/><Relationship Id="rId15" Type="http://schemas.openxmlformats.org/officeDocument/2006/relationships/image" Target="../media/image27.tif"/><Relationship Id="rId10" Type="http://schemas.openxmlformats.org/officeDocument/2006/relationships/image" Target="../media/image21.png"/><Relationship Id="rId4" Type="http://schemas.openxmlformats.org/officeDocument/2006/relationships/image" Target="../media/image9.png"/><Relationship Id="rId9" Type="http://schemas.openxmlformats.org/officeDocument/2006/relationships/image" Target="../media/image20.png"/><Relationship Id="rId14" Type="http://schemas.openxmlformats.org/officeDocument/2006/relationships/image" Target="../media/image26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>
            <a:extLst>
              <a:ext uri="{FF2B5EF4-FFF2-40B4-BE49-F238E27FC236}">
                <a16:creationId xmlns:a16="http://schemas.microsoft.com/office/drawing/2014/main" id="{E9B330C6-CB31-92B9-A06B-86B65E81C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1"/>
          <a:stretch>
            <a:fillRect/>
          </a:stretch>
        </p:blipFill>
        <p:spPr>
          <a:xfrm>
            <a:off x="-1" y="-30146"/>
            <a:ext cx="12246429" cy="6888146"/>
          </a:xfrm>
          <a:prstGeom prst="rect">
            <a:avLst/>
          </a:prstGeom>
        </p:spPr>
      </p:pic>
      <p:sp>
        <p:nvSpPr>
          <p:cNvPr id="22" name="Rettangolo 21">
            <a:extLst>
              <a:ext uri="{FF2B5EF4-FFF2-40B4-BE49-F238E27FC236}">
                <a16:creationId xmlns:a16="http://schemas.microsoft.com/office/drawing/2014/main" id="{C5B01F10-CFE8-4D84-5239-4E7FC4C3B86A}"/>
              </a:ext>
            </a:extLst>
          </p:cNvPr>
          <p:cNvSpPr/>
          <p:nvPr/>
        </p:nvSpPr>
        <p:spPr>
          <a:xfrm>
            <a:off x="-2" y="5168053"/>
            <a:ext cx="12246428" cy="168994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lumMod val="86000"/>
                  <a:lumOff val="14000"/>
                </a:schemeClr>
              </a:gs>
            </a:gsLst>
            <a:lin ang="54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6455C0F9-453B-9C08-BAB7-7BE25942EEDB}"/>
              </a:ext>
            </a:extLst>
          </p:cNvPr>
          <p:cNvGrpSpPr/>
          <p:nvPr/>
        </p:nvGrpSpPr>
        <p:grpSpPr>
          <a:xfrm>
            <a:off x="88969" y="6004105"/>
            <a:ext cx="12103031" cy="727989"/>
            <a:chOff x="88969" y="5977980"/>
            <a:chExt cx="12103031" cy="727989"/>
          </a:xfrm>
        </p:grpSpPr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186299A5-9B98-37A5-D414-B9EFFA054A8C}"/>
                </a:ext>
              </a:extLst>
            </p:cNvPr>
            <p:cNvSpPr txBox="1"/>
            <p:nvPr/>
          </p:nvSpPr>
          <p:spPr>
            <a:xfrm>
              <a:off x="88969" y="5985604"/>
              <a:ext cx="125106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400" dirty="0">
                  <a:latin typeface="Corbel Light" panose="020B030302020402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1</a:t>
              </a:r>
            </a:p>
          </p:txBody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D1778D18-0EE4-AA79-6591-5FB7F22149D7}"/>
                </a:ext>
              </a:extLst>
            </p:cNvPr>
            <p:cNvSpPr txBox="1"/>
            <p:nvPr/>
          </p:nvSpPr>
          <p:spPr>
            <a:xfrm>
              <a:off x="1840381" y="5985604"/>
              <a:ext cx="125106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400" dirty="0">
                  <a:latin typeface="Corbel Light" panose="020B030302020402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2</a:t>
              </a: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3EA20CF0-C6DD-8D37-B142-7A9B19F70370}"/>
                </a:ext>
              </a:extLst>
            </p:cNvPr>
            <p:cNvSpPr txBox="1"/>
            <p:nvPr/>
          </p:nvSpPr>
          <p:spPr>
            <a:xfrm>
              <a:off x="3582088" y="5977980"/>
              <a:ext cx="125106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400" dirty="0">
                  <a:latin typeface="Corbel Light" panose="020B030302020402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3</a:t>
              </a:r>
            </a:p>
          </p:txBody>
        </p:sp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544A0870-9A94-3638-F209-239518CFC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445" y="6204576"/>
              <a:ext cx="1592348" cy="493273"/>
            </a:xfrm>
            <a:prstGeom prst="rect">
              <a:avLst/>
            </a:prstGeom>
          </p:spPr>
        </p:pic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98E9F0AD-8CFC-763A-1492-69789FC261D9}"/>
                </a:ext>
              </a:extLst>
            </p:cNvPr>
            <p:cNvSpPr txBox="1"/>
            <p:nvPr/>
          </p:nvSpPr>
          <p:spPr>
            <a:xfrm>
              <a:off x="7464435" y="6121194"/>
              <a:ext cx="47275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>
                  <a:latin typeface="Corbel Light" panose="020B030302020402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8th European Congress of Conservation Biology (ECCB)</a:t>
              </a:r>
            </a:p>
            <a:p>
              <a:pPr algn="r"/>
              <a:r>
                <a:rPr lang="en-US" sz="1600" dirty="0">
                  <a:latin typeface="Corbel Light" panose="020B030302020402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6</a:t>
              </a:r>
              <a:r>
                <a:rPr lang="en-US" sz="1600" baseline="30000" dirty="0">
                  <a:latin typeface="Corbel Light" panose="020B030302020402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th</a:t>
              </a:r>
              <a:r>
                <a:rPr lang="en-US" sz="1600" dirty="0">
                  <a:latin typeface="Corbel Light" panose="020B030302020402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-10</a:t>
              </a:r>
              <a:r>
                <a:rPr lang="en-US" sz="1600" baseline="30000" dirty="0">
                  <a:latin typeface="Corbel Light" panose="020B030302020402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th</a:t>
              </a:r>
              <a:r>
                <a:rPr lang="en-US" sz="1600" dirty="0">
                  <a:latin typeface="Corbel Light" panose="020B030302020402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 July 2026, Leiden</a:t>
              </a:r>
            </a:p>
          </p:txBody>
        </p:sp>
        <p:pic>
          <p:nvPicPr>
            <p:cNvPr id="3" name="Elemento grafico 27">
              <a:extLst>
                <a:ext uri="{FF2B5EF4-FFF2-40B4-BE49-F238E27FC236}">
                  <a16:creationId xmlns:a16="http://schemas.microsoft.com/office/drawing/2014/main" id="{DB421733-7B1F-2EED-FADE-F7B66EE00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3932" y="6174673"/>
              <a:ext cx="1434586" cy="513344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FFFAB86A-7C52-D8AD-5380-6536CDBA6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97522" y="6202852"/>
              <a:ext cx="1601437" cy="456986"/>
            </a:xfrm>
            <a:prstGeom prst="rect">
              <a:avLst/>
            </a:prstGeom>
          </p:spPr>
        </p:pic>
        <p:grpSp>
          <p:nvGrpSpPr>
            <p:cNvPr id="16" name="Gruppo 15">
              <a:extLst>
                <a:ext uri="{FF2B5EF4-FFF2-40B4-BE49-F238E27FC236}">
                  <a16:creationId xmlns:a16="http://schemas.microsoft.com/office/drawing/2014/main" id="{6EAA67F2-0CEF-4107-2FBF-EC36300ADCD4}"/>
                </a:ext>
              </a:extLst>
            </p:cNvPr>
            <p:cNvGrpSpPr/>
            <p:nvPr/>
          </p:nvGrpSpPr>
          <p:grpSpPr>
            <a:xfrm>
              <a:off x="3746049" y="6214409"/>
              <a:ext cx="1476755" cy="473608"/>
              <a:chOff x="4825999" y="5828836"/>
              <a:chExt cx="1359129" cy="423246"/>
            </a:xfrm>
          </p:grpSpPr>
          <p:pic>
            <p:nvPicPr>
              <p:cNvPr id="17" name="Immagine 16">
                <a:extLst>
                  <a:ext uri="{FF2B5EF4-FFF2-40B4-BE49-F238E27FC236}">
                    <a16:creationId xmlns:a16="http://schemas.microsoft.com/office/drawing/2014/main" id="{08AF41C3-65BA-E05A-A496-815F611E124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0976"/>
              <a:stretch/>
            </p:blipFill>
            <p:spPr>
              <a:xfrm>
                <a:off x="5295900" y="5828836"/>
                <a:ext cx="889228" cy="314284"/>
              </a:xfrm>
              <a:prstGeom prst="rect">
                <a:avLst/>
              </a:prstGeom>
            </p:spPr>
          </p:pic>
          <p:pic>
            <p:nvPicPr>
              <p:cNvPr id="18" name="Immagine 17">
                <a:extLst>
                  <a:ext uri="{FF2B5EF4-FFF2-40B4-BE49-F238E27FC236}">
                    <a16:creationId xmlns:a16="http://schemas.microsoft.com/office/drawing/2014/main" id="{F633E139-D3C7-E9FE-B0A7-885AEFBBA0C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570" r="18333" b="35767"/>
              <a:stretch/>
            </p:blipFill>
            <p:spPr>
              <a:xfrm>
                <a:off x="4825999" y="5828836"/>
                <a:ext cx="444501" cy="423246"/>
              </a:xfrm>
              <a:prstGeom prst="rect">
                <a:avLst/>
              </a:prstGeom>
            </p:spPr>
          </p:pic>
        </p:grpSp>
      </p:grpSp>
      <p:sp>
        <p:nvSpPr>
          <p:cNvPr id="24" name="Rettangolo 23">
            <a:extLst>
              <a:ext uri="{FF2B5EF4-FFF2-40B4-BE49-F238E27FC236}">
                <a16:creationId xmlns:a16="http://schemas.microsoft.com/office/drawing/2014/main" id="{D4CEB6D7-0E2D-C5EA-8CDC-DF1D2D754491}"/>
              </a:ext>
            </a:extLst>
          </p:cNvPr>
          <p:cNvSpPr/>
          <p:nvPr/>
        </p:nvSpPr>
        <p:spPr>
          <a:xfrm>
            <a:off x="-2" y="-30146"/>
            <a:ext cx="12246428" cy="345914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2000"/>
                </a:schemeClr>
              </a:gs>
              <a:gs pos="100000">
                <a:schemeClr val="bg1">
                  <a:lumMod val="86000"/>
                  <a:lumOff val="14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FC3D952-2751-65ED-CBE3-D25A1F4634F0}"/>
              </a:ext>
            </a:extLst>
          </p:cNvPr>
          <p:cNvSpPr txBox="1"/>
          <p:nvPr/>
        </p:nvSpPr>
        <p:spPr>
          <a:xfrm>
            <a:off x="0" y="125441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Arianna Del Pino</a:t>
            </a:r>
            <a:r>
              <a:rPr lang="it-IT" sz="2000" baseline="30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it-IT" sz="2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Enrico Braidot</a:t>
            </a:r>
            <a:r>
              <a:rPr lang="it-IT" sz="2000" baseline="30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it-IT" sz="2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Michele Carbognani</a:t>
            </a:r>
            <a:r>
              <a:rPr lang="it-IT" sz="2000" baseline="30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3</a:t>
            </a:r>
            <a:r>
              <a:rPr lang="it-IT" sz="2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it-IT" sz="2000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T’ai</a:t>
            </a:r>
            <a:r>
              <a:rPr lang="it-IT" sz="2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G.W. Forte</a:t>
            </a:r>
            <a:r>
              <a:rPr lang="it-IT" sz="2000" baseline="30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3</a:t>
            </a:r>
            <a:r>
              <a:rPr lang="it-IT" sz="2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Alessandro Petraglia</a:t>
            </a:r>
            <a:r>
              <a:rPr lang="it-IT" sz="2000" baseline="30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3</a:t>
            </a:r>
            <a:r>
              <a:rPr lang="it-IT" sz="2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Marco Vuerich</a:t>
            </a:r>
            <a:r>
              <a:rPr lang="it-IT" sz="2000" baseline="30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1-2</a:t>
            </a:r>
            <a:r>
              <a:rPr lang="it-IT" sz="2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Marco Zancani</a:t>
            </a:r>
            <a:r>
              <a:rPr lang="it-IT" sz="2000" baseline="30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it-IT" sz="2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Francesco Boscutti</a:t>
            </a:r>
            <a:r>
              <a:rPr lang="it-IT" sz="2000" baseline="30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1-2</a:t>
            </a:r>
            <a:endParaRPr lang="it-IT" sz="2000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D613A6F-D41D-A9FB-78C1-0283229FDD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613323"/>
            <a:ext cx="12192000" cy="1897626"/>
          </a:xfrm>
        </p:spPr>
        <p:txBody>
          <a:bodyPr>
            <a:normAutofit/>
          </a:bodyPr>
          <a:lstStyle/>
          <a:p>
            <a:r>
              <a:rPr lang="en-US" sz="35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Heatwaves reshape alpine grasslands: integrating trait-based ecology and remote sensing across calcareous and siliceous systems</a:t>
            </a:r>
            <a:endParaRPr lang="it-IT" sz="3500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659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28A80-70AF-3DEA-7F3D-E4D66E645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F90766C1-C72E-4D7D-C663-A11E3998B487}"/>
              </a:ext>
            </a:extLst>
          </p:cNvPr>
          <p:cNvSpPr/>
          <p:nvPr/>
        </p:nvSpPr>
        <p:spPr>
          <a:xfrm>
            <a:off x="0" y="-3266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E6611E"/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701467D-4C10-FE8B-E383-0CFF57949064}"/>
              </a:ext>
            </a:extLst>
          </p:cNvPr>
          <p:cNvSpPr/>
          <p:nvPr/>
        </p:nvSpPr>
        <p:spPr>
          <a:xfrm>
            <a:off x="9832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E6611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400" dirty="0">
              <a:solidFill>
                <a:schemeClr val="bg1"/>
              </a:solidFill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43F6B4DA-B7FA-77EF-A6CD-7F35F25038A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47831" t="8609" r="1657" b="-8609"/>
          <a:stretch>
            <a:fillRect/>
          </a:stretch>
        </p:blipFill>
        <p:spPr>
          <a:xfrm>
            <a:off x="210719" y="54655"/>
            <a:ext cx="318425" cy="540000"/>
          </a:xfrm>
          <a:prstGeom prst="rect">
            <a:avLst/>
          </a:prstGeom>
        </p:spPr>
      </p:pic>
      <p:pic>
        <p:nvPicPr>
          <p:cNvPr id="40" name="Immagine 39">
            <a:extLst>
              <a:ext uri="{FF2B5EF4-FFF2-40B4-BE49-F238E27FC236}">
                <a16:creationId xmlns:a16="http://schemas.microsoft.com/office/drawing/2014/main" id="{5B8949A4-30E9-CE47-9238-A9D9868FD47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54655"/>
            <a:ext cx="462433" cy="540000"/>
          </a:xfrm>
          <a:prstGeom prst="rect">
            <a:avLst/>
          </a:prstGeom>
        </p:spPr>
      </p:pic>
      <p:pic>
        <p:nvPicPr>
          <p:cNvPr id="42" name="Immagine 41">
            <a:extLst>
              <a:ext uri="{FF2B5EF4-FFF2-40B4-BE49-F238E27FC236}">
                <a16:creationId xmlns:a16="http://schemas.microsoft.com/office/drawing/2014/main" id="{E62CC992-067A-41A4-BAA0-69E5B9F628C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2160" t="1661" r="51063" b="50000"/>
          <a:stretch>
            <a:fillRect/>
          </a:stretch>
        </p:blipFill>
        <p:spPr>
          <a:xfrm>
            <a:off x="2445081" y="54655"/>
            <a:ext cx="540513" cy="540000"/>
          </a:xfrm>
          <a:prstGeom prst="rect">
            <a:avLst/>
          </a:prstGeom>
        </p:spPr>
      </p:pic>
      <p:pic>
        <p:nvPicPr>
          <p:cNvPr id="44" name="Immagine 43">
            <a:extLst>
              <a:ext uri="{FF2B5EF4-FFF2-40B4-BE49-F238E27FC236}">
                <a16:creationId xmlns:a16="http://schemas.microsoft.com/office/drawing/2014/main" id="{27B763F7-6507-EF41-CE3F-22D047708AF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54655"/>
            <a:ext cx="778162" cy="540000"/>
          </a:xfrm>
          <a:prstGeom prst="rect">
            <a:avLst/>
          </a:prstGeom>
        </p:spPr>
      </p:pic>
      <p:pic>
        <p:nvPicPr>
          <p:cNvPr id="46" name="Immagine 45">
            <a:extLst>
              <a:ext uri="{FF2B5EF4-FFF2-40B4-BE49-F238E27FC236}">
                <a16:creationId xmlns:a16="http://schemas.microsoft.com/office/drawing/2014/main" id="{2BA5C376-35F5-C412-16B6-A24E4416B1D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50000" t="12141" r="7816" b="5644"/>
          <a:stretch>
            <a:fillRect/>
          </a:stretch>
        </p:blipFill>
        <p:spPr>
          <a:xfrm>
            <a:off x="1918948" y="54655"/>
            <a:ext cx="434483" cy="540000"/>
          </a:xfrm>
          <a:prstGeom prst="rect">
            <a:avLst/>
          </a:prstGeom>
        </p:spPr>
      </p:pic>
      <p:pic>
        <p:nvPicPr>
          <p:cNvPr id="48" name="Immagine 47">
            <a:extLst>
              <a:ext uri="{FF2B5EF4-FFF2-40B4-BE49-F238E27FC236}">
                <a16:creationId xmlns:a16="http://schemas.microsoft.com/office/drawing/2014/main" id="{2B863280-B916-B3AC-349F-2E7AA3CD0E21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54655"/>
            <a:ext cx="377885" cy="5400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EA324F70-DAB2-F63A-EC70-6F4D5CE4B4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679" y="1143988"/>
            <a:ext cx="5474177" cy="4926759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2255B57-ECDA-AE61-FD44-6C88F7F32F7D}"/>
              </a:ext>
            </a:extLst>
          </p:cNvPr>
          <p:cNvSpPr txBox="1"/>
          <p:nvPr/>
        </p:nvSpPr>
        <p:spPr>
          <a:xfrm>
            <a:off x="210718" y="1242237"/>
            <a:ext cx="1284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 the World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A869694-5733-E637-46B6-16CF702A5711}"/>
              </a:ext>
            </a:extLst>
          </p:cNvPr>
          <p:cNvSpPr txBox="1"/>
          <p:nvPr/>
        </p:nvSpPr>
        <p:spPr>
          <a:xfrm>
            <a:off x="6902238" y="787253"/>
            <a:ext cx="1166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 the Alps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7D19DEA-95E7-A702-1550-0A9C71DA6178}"/>
              </a:ext>
            </a:extLst>
          </p:cNvPr>
          <p:cNvSpPr txBox="1"/>
          <p:nvPr/>
        </p:nvSpPr>
        <p:spPr>
          <a:xfrm>
            <a:off x="169144" y="5333384"/>
            <a:ext cx="25827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2021 Global Temperature </a:t>
            </a:r>
            <a:r>
              <a:rPr lang="it-IT" sz="1000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Changes</a:t>
            </a:r>
            <a:r>
              <a:rPr lang="it-IT" sz="1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sz="1000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Since</a:t>
            </a:r>
            <a:r>
              <a:rPr lang="it-IT" sz="1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1850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7DAA6AD-354E-8CC0-7283-0EC16664CC78}"/>
              </a:ext>
            </a:extLst>
          </p:cNvPr>
          <p:cNvSpPr txBox="1"/>
          <p:nvPr/>
        </p:nvSpPr>
        <p:spPr>
          <a:xfrm>
            <a:off x="7192688" y="6141724"/>
            <a:ext cx="48301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Climate</a:t>
            </a:r>
            <a:r>
              <a:rPr lang="it-IT" sz="1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Change </a:t>
            </a:r>
            <a:r>
              <a:rPr lang="it-IT" sz="1000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Scenarios</a:t>
            </a:r>
            <a:r>
              <a:rPr lang="it-IT" sz="1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CH2018 Alps – National Centre for </a:t>
            </a:r>
            <a:r>
              <a:rPr lang="it-IT" sz="1000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Climate</a:t>
            </a:r>
            <a:r>
              <a:rPr lang="it-IT" sz="1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Services NCCS - 2018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FB5B664-E094-233C-99C9-F1F60150241A}"/>
              </a:ext>
            </a:extLst>
          </p:cNvPr>
          <p:cNvSpPr txBox="1"/>
          <p:nvPr/>
        </p:nvSpPr>
        <p:spPr>
          <a:xfrm>
            <a:off x="9672449" y="124600"/>
            <a:ext cx="21453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2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CLIMATE CHANGE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59A0FA3-F5EB-0942-DB99-C5980616D2BD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1BACA23-0FDB-5C7E-B0D9-9EA6B3A9C747}"/>
              </a:ext>
            </a:extLst>
          </p:cNvPr>
          <p:cNvSpPr/>
          <p:nvPr/>
        </p:nvSpPr>
        <p:spPr>
          <a:xfrm>
            <a:off x="6420394" y="787253"/>
            <a:ext cx="5682343" cy="560069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pic>
        <p:nvPicPr>
          <p:cNvPr id="14" name="aumento_temp-veloce">
            <a:hlinkClick r:id="" action="ppaction://media"/>
            <a:extLst>
              <a:ext uri="{FF2B5EF4-FFF2-40B4-BE49-F238E27FC236}">
                <a16:creationId xmlns:a16="http://schemas.microsoft.com/office/drawing/2014/main" id="{9A856200-634D-6EEF-11B1-859B2B48DD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10718" y="1681310"/>
            <a:ext cx="6201478" cy="349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48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28A80-70AF-3DEA-7F3D-E4D66E645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F90766C1-C72E-4D7D-C663-A11E3998B487}"/>
              </a:ext>
            </a:extLst>
          </p:cNvPr>
          <p:cNvSpPr/>
          <p:nvPr/>
        </p:nvSpPr>
        <p:spPr>
          <a:xfrm>
            <a:off x="0" y="-3266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E6611E"/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701467D-4C10-FE8B-E383-0CFF57949064}"/>
              </a:ext>
            </a:extLst>
          </p:cNvPr>
          <p:cNvSpPr/>
          <p:nvPr/>
        </p:nvSpPr>
        <p:spPr>
          <a:xfrm>
            <a:off x="9832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E6611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400" dirty="0">
              <a:solidFill>
                <a:schemeClr val="bg1"/>
              </a:solidFill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43F6B4DA-B7FA-77EF-A6CD-7F35F25038A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47831" t="8609" r="1657" b="-8609"/>
          <a:stretch>
            <a:fillRect/>
          </a:stretch>
        </p:blipFill>
        <p:spPr>
          <a:xfrm>
            <a:off x="210719" y="54655"/>
            <a:ext cx="318425" cy="540000"/>
          </a:xfrm>
          <a:prstGeom prst="rect">
            <a:avLst/>
          </a:prstGeom>
        </p:spPr>
      </p:pic>
      <p:pic>
        <p:nvPicPr>
          <p:cNvPr id="40" name="Immagine 39">
            <a:extLst>
              <a:ext uri="{FF2B5EF4-FFF2-40B4-BE49-F238E27FC236}">
                <a16:creationId xmlns:a16="http://schemas.microsoft.com/office/drawing/2014/main" id="{5B8949A4-30E9-CE47-9238-A9D9868FD4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54655"/>
            <a:ext cx="462433" cy="540000"/>
          </a:xfrm>
          <a:prstGeom prst="rect">
            <a:avLst/>
          </a:prstGeom>
        </p:spPr>
      </p:pic>
      <p:pic>
        <p:nvPicPr>
          <p:cNvPr id="42" name="Immagine 41">
            <a:extLst>
              <a:ext uri="{FF2B5EF4-FFF2-40B4-BE49-F238E27FC236}">
                <a16:creationId xmlns:a16="http://schemas.microsoft.com/office/drawing/2014/main" id="{E62CC992-067A-41A4-BAA0-69E5B9F628C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2160" t="1661" r="51063" b="50000"/>
          <a:stretch>
            <a:fillRect/>
          </a:stretch>
        </p:blipFill>
        <p:spPr>
          <a:xfrm>
            <a:off x="2445081" y="54655"/>
            <a:ext cx="540513" cy="540000"/>
          </a:xfrm>
          <a:prstGeom prst="rect">
            <a:avLst/>
          </a:prstGeom>
        </p:spPr>
      </p:pic>
      <p:pic>
        <p:nvPicPr>
          <p:cNvPr id="44" name="Immagine 43">
            <a:extLst>
              <a:ext uri="{FF2B5EF4-FFF2-40B4-BE49-F238E27FC236}">
                <a16:creationId xmlns:a16="http://schemas.microsoft.com/office/drawing/2014/main" id="{27B763F7-6507-EF41-CE3F-22D047708AF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54655"/>
            <a:ext cx="778162" cy="540000"/>
          </a:xfrm>
          <a:prstGeom prst="rect">
            <a:avLst/>
          </a:prstGeom>
        </p:spPr>
      </p:pic>
      <p:pic>
        <p:nvPicPr>
          <p:cNvPr id="46" name="Immagine 45">
            <a:extLst>
              <a:ext uri="{FF2B5EF4-FFF2-40B4-BE49-F238E27FC236}">
                <a16:creationId xmlns:a16="http://schemas.microsoft.com/office/drawing/2014/main" id="{2BA5C376-35F5-C412-16B6-A24E4416B1D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50000" t="12141" r="7816" b="5644"/>
          <a:stretch>
            <a:fillRect/>
          </a:stretch>
        </p:blipFill>
        <p:spPr>
          <a:xfrm>
            <a:off x="1918948" y="54655"/>
            <a:ext cx="434483" cy="540000"/>
          </a:xfrm>
          <a:prstGeom prst="rect">
            <a:avLst/>
          </a:prstGeom>
        </p:spPr>
      </p:pic>
      <p:pic>
        <p:nvPicPr>
          <p:cNvPr id="48" name="Immagine 47">
            <a:extLst>
              <a:ext uri="{FF2B5EF4-FFF2-40B4-BE49-F238E27FC236}">
                <a16:creationId xmlns:a16="http://schemas.microsoft.com/office/drawing/2014/main" id="{2B863280-B916-B3AC-349F-2E7AA3CD0E2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54655"/>
            <a:ext cx="377885" cy="5400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EA324F70-DAB2-F63A-EC70-6F4D5CE4B4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679" y="1143988"/>
            <a:ext cx="5474177" cy="4926759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2255B57-ECDA-AE61-FD44-6C88F7F32F7D}"/>
              </a:ext>
            </a:extLst>
          </p:cNvPr>
          <p:cNvSpPr txBox="1"/>
          <p:nvPr/>
        </p:nvSpPr>
        <p:spPr>
          <a:xfrm>
            <a:off x="210718" y="1242237"/>
            <a:ext cx="1284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 the World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A869694-5733-E637-46B6-16CF702A5711}"/>
              </a:ext>
            </a:extLst>
          </p:cNvPr>
          <p:cNvSpPr txBox="1"/>
          <p:nvPr/>
        </p:nvSpPr>
        <p:spPr>
          <a:xfrm>
            <a:off x="6902238" y="787253"/>
            <a:ext cx="1166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 the Alps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7D19DEA-95E7-A702-1550-0A9C71DA6178}"/>
              </a:ext>
            </a:extLst>
          </p:cNvPr>
          <p:cNvSpPr txBox="1"/>
          <p:nvPr/>
        </p:nvSpPr>
        <p:spPr>
          <a:xfrm>
            <a:off x="169144" y="5333384"/>
            <a:ext cx="25827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2021 Global Temperature </a:t>
            </a:r>
            <a:r>
              <a:rPr lang="it-IT" sz="1000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Changes</a:t>
            </a:r>
            <a:r>
              <a:rPr lang="it-IT" sz="1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sz="1000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Since</a:t>
            </a:r>
            <a:r>
              <a:rPr lang="it-IT" sz="1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1850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7DAA6AD-354E-8CC0-7283-0EC16664CC78}"/>
              </a:ext>
            </a:extLst>
          </p:cNvPr>
          <p:cNvSpPr txBox="1"/>
          <p:nvPr/>
        </p:nvSpPr>
        <p:spPr>
          <a:xfrm>
            <a:off x="7192688" y="6141724"/>
            <a:ext cx="48301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Climate</a:t>
            </a:r>
            <a:r>
              <a:rPr lang="it-IT" sz="1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Change </a:t>
            </a:r>
            <a:r>
              <a:rPr lang="it-IT" sz="1000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Scenarios</a:t>
            </a:r>
            <a:r>
              <a:rPr lang="it-IT" sz="1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CH2018 Alps – National Centre for </a:t>
            </a:r>
            <a:r>
              <a:rPr lang="it-IT" sz="1000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Climate</a:t>
            </a:r>
            <a:r>
              <a:rPr lang="it-IT" sz="1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Services NCCS - 2018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FB5B664-E094-233C-99C9-F1F60150241A}"/>
              </a:ext>
            </a:extLst>
          </p:cNvPr>
          <p:cNvSpPr txBox="1"/>
          <p:nvPr/>
        </p:nvSpPr>
        <p:spPr>
          <a:xfrm>
            <a:off x="9672449" y="124600"/>
            <a:ext cx="21453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2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CLIMATE CHANGE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59A0FA3-F5EB-0942-DB99-C5980616D2BD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1448D6D5-AFC3-AEB5-BC2C-E7E1B309BD1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15" t="482" r="289"/>
          <a:stretch>
            <a:fillRect/>
          </a:stretch>
        </p:blipFill>
        <p:spPr>
          <a:xfrm>
            <a:off x="261258" y="1698170"/>
            <a:ext cx="6159136" cy="3489521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6F984CEA-B930-3CCA-2A1B-BBC5A73A823B}"/>
              </a:ext>
            </a:extLst>
          </p:cNvPr>
          <p:cNvSpPr/>
          <p:nvPr/>
        </p:nvSpPr>
        <p:spPr>
          <a:xfrm>
            <a:off x="169144" y="1224112"/>
            <a:ext cx="6355191" cy="464764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012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9BDB3-74CA-B3BA-99E6-F4C229E76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FAE8C3E5-3C0A-F883-FCAC-14C5F896C54B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E6611E"/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6AA4790-CF6E-67F5-B415-1ED15EAD6D41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E6611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B09412D0-0FF8-2A21-A396-EFD2DE703CE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47831" t="8609" r="1657" b="-8609"/>
          <a:stretch>
            <a:fillRect/>
          </a:stretch>
        </p:blipFill>
        <p:spPr>
          <a:xfrm>
            <a:off x="210719" y="54655"/>
            <a:ext cx="318425" cy="5400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2F094E04-4273-56FD-F6C9-2FE91508468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54655"/>
            <a:ext cx="462433" cy="54000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65421A03-22B2-D972-F362-8A489B5D574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2160" t="1661" r="51063" b="50000"/>
          <a:stretch>
            <a:fillRect/>
          </a:stretch>
        </p:blipFill>
        <p:spPr>
          <a:xfrm>
            <a:off x="2445081" y="54655"/>
            <a:ext cx="540513" cy="5400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D2931915-1FD3-0DF6-DB2E-845645528AC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54655"/>
            <a:ext cx="778162" cy="54000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9DABC48F-6A36-D612-D085-5E585E42C05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50000" t="12141" r="7816" b="5644"/>
          <a:stretch>
            <a:fillRect/>
          </a:stretch>
        </p:blipFill>
        <p:spPr>
          <a:xfrm>
            <a:off x="1918948" y="54655"/>
            <a:ext cx="434483" cy="540000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69DC9174-6DEC-B14C-D013-8455209627A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54655"/>
            <a:ext cx="377885" cy="540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1AF586E-512F-D610-F694-2491B70602E7}"/>
              </a:ext>
            </a:extLst>
          </p:cNvPr>
          <p:cNvSpPr txBox="1"/>
          <p:nvPr/>
        </p:nvSpPr>
        <p:spPr>
          <a:xfrm>
            <a:off x="9368648" y="156678"/>
            <a:ext cx="2516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2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ALPINE GRASSLANDS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FE26009-BCFE-13AA-CA56-CA81A0A03EC5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graphicFrame>
        <p:nvGraphicFramePr>
          <p:cNvPr id="13" name="Tabella 12">
            <a:extLst>
              <a:ext uri="{FF2B5EF4-FFF2-40B4-BE49-F238E27FC236}">
                <a16:creationId xmlns:a16="http://schemas.microsoft.com/office/drawing/2014/main" id="{BAE074C8-A4B0-58FB-C671-06488DAC50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923553"/>
              </p:ext>
            </p:extLst>
          </p:nvPr>
        </p:nvGraphicFramePr>
        <p:xfrm>
          <a:off x="2032000" y="1600197"/>
          <a:ext cx="8128000" cy="4102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1009033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0720925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691686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774561326"/>
                    </a:ext>
                  </a:extLst>
                </a:gridCol>
              </a:tblGrid>
              <a:tr h="1141219"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ECOSYSTEM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ENVIRONMENTAL CONDITIONS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WARMING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RESPONSES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747088"/>
                  </a:ext>
                </a:extLst>
              </a:tr>
              <a:tr h="2961731">
                <a:tc>
                  <a:txBody>
                    <a:bodyPr/>
                    <a:lstStyle/>
                    <a:p>
                      <a:pPr algn="ctr"/>
                      <a:r>
                        <a:rPr lang="it-IT" b="0" dirty="0"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Alpine </a:t>
                      </a:r>
                      <a:r>
                        <a:rPr lang="it-IT" b="0" dirty="0" err="1"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Grasslands</a:t>
                      </a:r>
                      <a:endParaRPr lang="it-IT" b="0" dirty="0"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it-IT" b="0" dirty="0"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         Short </a:t>
                      </a:r>
                      <a:r>
                        <a:rPr lang="it-IT" b="0" dirty="0" err="1"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growing</a:t>
                      </a:r>
                      <a:endParaRPr lang="it-IT" b="0" dirty="0"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it-IT" b="0" dirty="0"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         season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it-IT" b="0" dirty="0"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it-IT" b="0" dirty="0"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         Harsh </a:t>
                      </a:r>
                      <a:r>
                        <a:rPr lang="it-IT" b="0" dirty="0" err="1"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climates</a:t>
                      </a:r>
                      <a:endParaRPr lang="it-IT" b="0" dirty="0"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+ 2°C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it-IT" b="0" dirty="0"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         Greening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it-IT" b="0" dirty="0"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it-IT" b="0" dirty="0"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         Extended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it-IT" b="0" dirty="0"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         </a:t>
                      </a:r>
                      <a:r>
                        <a:rPr lang="it-IT" b="0" dirty="0" err="1"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growing</a:t>
                      </a:r>
                      <a:endParaRPr lang="it-IT" b="0" dirty="0"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it-IT" b="0" dirty="0"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         seasons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it-IT" b="0" dirty="0"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it-IT" b="0" dirty="0"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         </a:t>
                      </a:r>
                      <a:r>
                        <a:rPr lang="it-IT" b="0" dirty="0" err="1"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Biodiversity</a:t>
                      </a:r>
                      <a:endParaRPr lang="it-IT" b="0" dirty="0"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it-IT" b="0" dirty="0"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         </a:t>
                      </a:r>
                      <a:r>
                        <a:rPr lang="it-IT" b="0" dirty="0" err="1"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changes</a:t>
                      </a:r>
                      <a:r>
                        <a:rPr lang="it-IT" b="0" dirty="0"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895292"/>
                  </a:ext>
                </a:extLst>
              </a:tr>
            </a:tbl>
          </a:graphicData>
        </a:graphic>
      </p:graphicFrame>
      <p:pic>
        <p:nvPicPr>
          <p:cNvPr id="34" name="Immagine 33">
            <a:extLst>
              <a:ext uri="{FF2B5EF4-FFF2-40B4-BE49-F238E27FC236}">
                <a16:creationId xmlns:a16="http://schemas.microsoft.com/office/drawing/2014/main" id="{4F46B642-DAFC-F096-1F06-9240210E35A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9" t="20627" r="8891" b="65348"/>
          <a:stretch>
            <a:fillRect/>
          </a:stretch>
        </p:blipFill>
        <p:spPr>
          <a:xfrm>
            <a:off x="8233037" y="4939496"/>
            <a:ext cx="387244" cy="264352"/>
          </a:xfrm>
          <a:prstGeom prst="rect">
            <a:avLst/>
          </a:prstGeom>
        </p:spPr>
      </p:pic>
      <p:pic>
        <p:nvPicPr>
          <p:cNvPr id="36" name="Immagine 35">
            <a:extLst>
              <a:ext uri="{FF2B5EF4-FFF2-40B4-BE49-F238E27FC236}">
                <a16:creationId xmlns:a16="http://schemas.microsoft.com/office/drawing/2014/main" id="{78118BAB-04C9-E055-44B6-1F2100A5601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5" t="56659" r="10978" b="20416"/>
          <a:stretch>
            <a:fillRect/>
          </a:stretch>
        </p:blipFill>
        <p:spPr>
          <a:xfrm>
            <a:off x="8227052" y="3014637"/>
            <a:ext cx="393229" cy="433760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A78AE071-FAC3-4F9F-600D-6314BD0A52F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2" t="2874" r="11506" b="79940"/>
          <a:stretch>
            <a:fillRect/>
          </a:stretch>
        </p:blipFill>
        <p:spPr>
          <a:xfrm>
            <a:off x="8243147" y="3952896"/>
            <a:ext cx="355054" cy="323923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E81E2E76-9893-3D63-6DBD-6514F74C4D4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8" t="80479" r="19684" b="1904"/>
          <a:stretch>
            <a:fillRect/>
          </a:stretch>
        </p:blipFill>
        <p:spPr>
          <a:xfrm>
            <a:off x="4226218" y="3782801"/>
            <a:ext cx="325785" cy="332056"/>
          </a:xfrm>
          <a:prstGeom prst="rect">
            <a:avLst/>
          </a:prstGeom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BD1EC4AF-9CD3-FB35-5ABF-90B296250A2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4" t="37175" b="47344"/>
          <a:stretch>
            <a:fillRect/>
          </a:stretch>
        </p:blipFill>
        <p:spPr>
          <a:xfrm>
            <a:off x="4183176" y="4458217"/>
            <a:ext cx="368827" cy="25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022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DD23D-145D-3535-3A61-F6D9470E7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F47C4C09-4CF5-E8EC-EAC7-A09C27EF9B3A}"/>
              </a:ext>
            </a:extLst>
          </p:cNvPr>
          <p:cNvSpPr txBox="1"/>
          <p:nvPr/>
        </p:nvSpPr>
        <p:spPr>
          <a:xfrm>
            <a:off x="773651" y="1289760"/>
            <a:ext cx="3883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Simulate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heatwaves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in alpine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grasslands</a:t>
            </a:r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F55B485-2757-6C2D-341D-9275D7B59976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C00000"/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2856C4F-7648-0B56-591D-6B3E7D03BF3F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C0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9185FAD-A5E3-ADB3-B3C2-4AEDC3E788C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 l="2160" t="1661" r="51063" b="50000"/>
          <a:stretch>
            <a:fillRect/>
          </a:stretch>
        </p:blipFill>
        <p:spPr>
          <a:xfrm>
            <a:off x="2445081" y="70694"/>
            <a:ext cx="540513" cy="540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C57FFD3-8D82-0C3C-FE7B-A8AA6913FCA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 t="8672" b="50000"/>
          <a:stretch>
            <a:fillRect/>
          </a:stretch>
        </p:blipFill>
        <p:spPr>
          <a:xfrm>
            <a:off x="1008498" y="70694"/>
            <a:ext cx="778162" cy="540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8386A0F-F569-4170-31CD-D633625B64D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 l="50000" t="12141" r="7816" b="5644"/>
          <a:stretch>
            <a:fillRect/>
          </a:stretch>
        </p:blipFill>
        <p:spPr>
          <a:xfrm>
            <a:off x="1918948" y="70694"/>
            <a:ext cx="434483" cy="540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EDAF44E5-9134-C389-EEC7-E30B491F807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 l="52123" t="3973" r="8843" b="3875"/>
          <a:stretch>
            <a:fillRect/>
          </a:stretch>
        </p:blipFill>
        <p:spPr>
          <a:xfrm>
            <a:off x="3071594" y="70694"/>
            <a:ext cx="377885" cy="54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413C2E16-A637-9F65-1ADB-3CD17ABA021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50000" t="5982" r="3278" b="6238"/>
          <a:stretch>
            <a:fillRect/>
          </a:stretch>
        </p:blipFill>
        <p:spPr>
          <a:xfrm>
            <a:off x="483726" y="70694"/>
            <a:ext cx="528070" cy="54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B24E5669-FB0E-3857-84D1-76494919902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 l="15666" r="52728" b="22329"/>
          <a:stretch>
            <a:fillRect/>
          </a:stretch>
        </p:blipFill>
        <p:spPr>
          <a:xfrm>
            <a:off x="183042" y="70694"/>
            <a:ext cx="255322" cy="5400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7084CC78-8F13-FA49-477A-2A1C90DBDFCD}"/>
              </a:ext>
            </a:extLst>
          </p:cNvPr>
          <p:cNvSpPr txBox="1"/>
          <p:nvPr/>
        </p:nvSpPr>
        <p:spPr>
          <a:xfrm>
            <a:off x="9328584" y="156678"/>
            <a:ext cx="24666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rgbClr val="8E0E00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AIM OF THR PROJECT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05D1E69-5169-227B-CDC7-4CAA2F903443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B36F5E0-0714-1CB4-3A73-D0BF95FD170D}"/>
              </a:ext>
            </a:extLst>
          </p:cNvPr>
          <p:cNvSpPr txBox="1"/>
          <p:nvPr/>
        </p:nvSpPr>
        <p:spPr>
          <a:xfrm>
            <a:off x="5748186" y="2601452"/>
            <a:ext cx="61331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How do target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species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biodiversity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respond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heatwaves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?</a:t>
            </a:r>
          </a:p>
          <a:p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there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difference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between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prolonged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early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or late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heatwaves</a:t>
            </a:r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the use of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drones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effective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for monitoring the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effects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on a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larger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scale?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4E89E1D-5428-E695-CB37-0A83E67998BF}"/>
              </a:ext>
            </a:extLst>
          </p:cNvPr>
          <p:cNvSpPr txBox="1"/>
          <p:nvPr/>
        </p:nvSpPr>
        <p:spPr>
          <a:xfrm>
            <a:off x="5695377" y="2232120"/>
            <a:ext cx="2356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Experimental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questions</a:t>
            </a:r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7B7A5581-6995-B7F0-5780-45CB19A753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" r="16116"/>
          <a:stretch>
            <a:fillRect/>
          </a:stretch>
        </p:blipFill>
        <p:spPr>
          <a:xfrm>
            <a:off x="2876157" y="1835572"/>
            <a:ext cx="1870078" cy="3322504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A72EF84A-A008-C1F6-8060-FFA4A410B2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79" y="1836829"/>
            <a:ext cx="1870078" cy="3322504"/>
          </a:xfrm>
          <a:prstGeom prst="rect">
            <a:avLst/>
          </a:prstGeom>
        </p:spPr>
      </p:pic>
      <p:sp>
        <p:nvSpPr>
          <p:cNvPr id="21" name="Rettangolo 20">
            <a:extLst>
              <a:ext uri="{FF2B5EF4-FFF2-40B4-BE49-F238E27FC236}">
                <a16:creationId xmlns:a16="http://schemas.microsoft.com/office/drawing/2014/main" id="{9C412FFC-842E-6566-ADC4-96F78F181F70}"/>
              </a:ext>
            </a:extLst>
          </p:cNvPr>
          <p:cNvSpPr/>
          <p:nvPr/>
        </p:nvSpPr>
        <p:spPr>
          <a:xfrm>
            <a:off x="5631249" y="1665733"/>
            <a:ext cx="6250048" cy="389654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5FE46181-37BA-F1DD-E26E-220E2514444F}"/>
              </a:ext>
            </a:extLst>
          </p:cNvPr>
          <p:cNvSpPr txBox="1"/>
          <p:nvPr/>
        </p:nvSpPr>
        <p:spPr>
          <a:xfrm>
            <a:off x="897213" y="5334556"/>
            <a:ext cx="15592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Calcareous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soil</a:t>
            </a:r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(Sappada)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A3CC3AF8-45BA-B0F1-B388-33005E0E67C3}"/>
              </a:ext>
            </a:extLst>
          </p:cNvPr>
          <p:cNvSpPr txBox="1"/>
          <p:nvPr/>
        </p:nvSpPr>
        <p:spPr>
          <a:xfrm>
            <a:off x="3205530" y="5334555"/>
            <a:ext cx="13500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Siliceous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soil</a:t>
            </a:r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(Gavia Pass)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57E57C9-8229-0777-29B4-F28F408DA628}"/>
              </a:ext>
            </a:extLst>
          </p:cNvPr>
          <p:cNvSpPr/>
          <p:nvPr/>
        </p:nvSpPr>
        <p:spPr>
          <a:xfrm>
            <a:off x="2664666" y="1699924"/>
            <a:ext cx="3030733" cy="435596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629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4DC24-A461-E8F8-633E-F7C1D5BEF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53A2A42D-CBFC-96BE-D179-F4D6968B44EC}"/>
              </a:ext>
            </a:extLst>
          </p:cNvPr>
          <p:cNvSpPr txBox="1"/>
          <p:nvPr/>
        </p:nvSpPr>
        <p:spPr>
          <a:xfrm>
            <a:off x="773651" y="1289760"/>
            <a:ext cx="3883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Simulate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heatwaves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in alpine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grasslands</a:t>
            </a:r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127B9DB-EB76-FBA3-8F4D-02A0A7089B53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C00000"/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95DDAFD-0A87-6579-E332-B28142043839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C0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2F678C2-0940-BF31-5351-B900F0183ED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 l="2160" t="1661" r="51063" b="50000"/>
          <a:stretch>
            <a:fillRect/>
          </a:stretch>
        </p:blipFill>
        <p:spPr>
          <a:xfrm>
            <a:off x="2445081" y="70694"/>
            <a:ext cx="540513" cy="540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7FD51D3-3410-5EA0-00B4-4B5AE2FC2D9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 t="8672" b="50000"/>
          <a:stretch>
            <a:fillRect/>
          </a:stretch>
        </p:blipFill>
        <p:spPr>
          <a:xfrm>
            <a:off x="1008498" y="70694"/>
            <a:ext cx="778162" cy="540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05F517C-ABFD-BB7F-9DCF-8786A4A0210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 l="50000" t="12141" r="7816" b="5644"/>
          <a:stretch>
            <a:fillRect/>
          </a:stretch>
        </p:blipFill>
        <p:spPr>
          <a:xfrm>
            <a:off x="1918948" y="70694"/>
            <a:ext cx="434483" cy="540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56788FEF-782D-04A2-7723-A92F19676B9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 l="52123" t="3973" r="8843" b="3875"/>
          <a:stretch>
            <a:fillRect/>
          </a:stretch>
        </p:blipFill>
        <p:spPr>
          <a:xfrm>
            <a:off x="3071594" y="70694"/>
            <a:ext cx="377885" cy="54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64A28029-B6B7-18AF-900C-C11B5871B07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50000" t="5982" r="3278" b="6238"/>
          <a:stretch>
            <a:fillRect/>
          </a:stretch>
        </p:blipFill>
        <p:spPr>
          <a:xfrm>
            <a:off x="483726" y="70694"/>
            <a:ext cx="528070" cy="54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77EA37F0-38FE-8763-DA57-2B718E1E894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 l="15666" r="52728" b="22329"/>
          <a:stretch>
            <a:fillRect/>
          </a:stretch>
        </p:blipFill>
        <p:spPr>
          <a:xfrm>
            <a:off x="183042" y="70694"/>
            <a:ext cx="255322" cy="5400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C843D8C9-EE1F-513E-B3B0-7AB9AEED1A98}"/>
              </a:ext>
            </a:extLst>
          </p:cNvPr>
          <p:cNvSpPr txBox="1"/>
          <p:nvPr/>
        </p:nvSpPr>
        <p:spPr>
          <a:xfrm>
            <a:off x="9328584" y="156678"/>
            <a:ext cx="24666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rgbClr val="8E0E00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AIM OF THR PROJECT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54A3B3D-A593-CDA6-BE03-D126B88FE655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11D3D45-F1E2-48B9-E8C3-68351F89D7AF}"/>
              </a:ext>
            </a:extLst>
          </p:cNvPr>
          <p:cNvSpPr txBox="1"/>
          <p:nvPr/>
        </p:nvSpPr>
        <p:spPr>
          <a:xfrm>
            <a:off x="5748186" y="2601452"/>
            <a:ext cx="61331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How do target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species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biodiversity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respond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heatwaves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?</a:t>
            </a:r>
          </a:p>
          <a:p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there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difference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between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prolonged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early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or late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heatwaves</a:t>
            </a:r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the use of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drones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effective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for monitoring the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effects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on a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larger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scale?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DC4AB0B-182B-01DD-4963-EB882E125AAD}"/>
              </a:ext>
            </a:extLst>
          </p:cNvPr>
          <p:cNvSpPr txBox="1"/>
          <p:nvPr/>
        </p:nvSpPr>
        <p:spPr>
          <a:xfrm>
            <a:off x="5695377" y="2232120"/>
            <a:ext cx="2356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Experimental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questions</a:t>
            </a:r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5494A106-96C0-C04F-A555-80D9C9A859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" r="16116"/>
          <a:stretch>
            <a:fillRect/>
          </a:stretch>
        </p:blipFill>
        <p:spPr>
          <a:xfrm>
            <a:off x="2876157" y="1835572"/>
            <a:ext cx="1870078" cy="3322504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CE276A04-4667-F4C8-CCB2-7D8112117C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79" y="1836829"/>
            <a:ext cx="1870078" cy="3322504"/>
          </a:xfrm>
          <a:prstGeom prst="rect">
            <a:avLst/>
          </a:prstGeom>
        </p:spPr>
      </p:pic>
      <p:sp>
        <p:nvSpPr>
          <p:cNvPr id="21" name="Rettangolo 20">
            <a:extLst>
              <a:ext uri="{FF2B5EF4-FFF2-40B4-BE49-F238E27FC236}">
                <a16:creationId xmlns:a16="http://schemas.microsoft.com/office/drawing/2014/main" id="{C19ADDB5-0161-B8FE-28D3-D8496095A273}"/>
              </a:ext>
            </a:extLst>
          </p:cNvPr>
          <p:cNvSpPr/>
          <p:nvPr/>
        </p:nvSpPr>
        <p:spPr>
          <a:xfrm>
            <a:off x="5631249" y="1665733"/>
            <a:ext cx="6250048" cy="389654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408813C-0FE0-9F94-B53A-7643E61CCEBD}"/>
              </a:ext>
            </a:extLst>
          </p:cNvPr>
          <p:cNvSpPr txBox="1"/>
          <p:nvPr/>
        </p:nvSpPr>
        <p:spPr>
          <a:xfrm>
            <a:off x="897213" y="5334556"/>
            <a:ext cx="15592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Calcareous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soil</a:t>
            </a:r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(Sappada)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90779198-BDA1-AA91-76BC-4D9D2246B27F}"/>
              </a:ext>
            </a:extLst>
          </p:cNvPr>
          <p:cNvSpPr txBox="1"/>
          <p:nvPr/>
        </p:nvSpPr>
        <p:spPr>
          <a:xfrm>
            <a:off x="3205530" y="5334555"/>
            <a:ext cx="13500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Siliceous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soil</a:t>
            </a:r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(Gavia Pass)</a:t>
            </a:r>
          </a:p>
        </p:txBody>
      </p:sp>
    </p:spTree>
    <p:extLst>
      <p:ext uri="{BB962C8B-B14F-4D97-AF65-F5344CB8AC3E}">
        <p14:creationId xmlns:p14="http://schemas.microsoft.com/office/powerpoint/2010/main" val="1199811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2FCD7-3FEF-6AAD-BAC3-DC310FA15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FBD040D5-900E-B57F-4786-F43E7E51C945}"/>
              </a:ext>
            </a:extLst>
          </p:cNvPr>
          <p:cNvSpPr txBox="1"/>
          <p:nvPr/>
        </p:nvSpPr>
        <p:spPr>
          <a:xfrm>
            <a:off x="773651" y="1289760"/>
            <a:ext cx="3883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Simulate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heatwaves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in alpine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grasslands</a:t>
            </a:r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A61007B-40D8-B24E-F631-B8FB7220C62A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C00000"/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FF61696-D2C9-47AB-83BD-FD241DE8D282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C0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BB1F239-B69E-4F55-2B8B-EABB522F018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 l="2160" t="1661" r="51063" b="50000"/>
          <a:stretch>
            <a:fillRect/>
          </a:stretch>
        </p:blipFill>
        <p:spPr>
          <a:xfrm>
            <a:off x="2445081" y="70694"/>
            <a:ext cx="540513" cy="540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871FF40-7B6F-EACA-3B73-7EAF65B0468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 t="8672" b="50000"/>
          <a:stretch>
            <a:fillRect/>
          </a:stretch>
        </p:blipFill>
        <p:spPr>
          <a:xfrm>
            <a:off x="1008498" y="70694"/>
            <a:ext cx="778162" cy="540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D3E300C7-9A35-1734-AB2F-5FCE447D02A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 l="50000" t="12141" r="7816" b="5644"/>
          <a:stretch>
            <a:fillRect/>
          </a:stretch>
        </p:blipFill>
        <p:spPr>
          <a:xfrm>
            <a:off x="1918948" y="70694"/>
            <a:ext cx="434483" cy="540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CF552757-7C05-4BB0-7F09-4E4A253005C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 l="52123" t="3973" r="8843" b="3875"/>
          <a:stretch>
            <a:fillRect/>
          </a:stretch>
        </p:blipFill>
        <p:spPr>
          <a:xfrm>
            <a:off x="3071594" y="70694"/>
            <a:ext cx="377885" cy="54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4D660BF-68B8-3E72-7765-7FEC60D325E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50000" t="5982" r="3278" b="6238"/>
          <a:stretch>
            <a:fillRect/>
          </a:stretch>
        </p:blipFill>
        <p:spPr>
          <a:xfrm>
            <a:off x="483726" y="70694"/>
            <a:ext cx="528070" cy="54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5DBE5195-55FC-1A55-8560-7DE1023543D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 l="15666" r="52728" b="22329"/>
          <a:stretch>
            <a:fillRect/>
          </a:stretch>
        </p:blipFill>
        <p:spPr>
          <a:xfrm>
            <a:off x="183042" y="70694"/>
            <a:ext cx="255322" cy="5400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AD3C2DCD-710A-8B22-DBA7-4D0423E80924}"/>
              </a:ext>
            </a:extLst>
          </p:cNvPr>
          <p:cNvSpPr txBox="1"/>
          <p:nvPr/>
        </p:nvSpPr>
        <p:spPr>
          <a:xfrm>
            <a:off x="9328584" y="156678"/>
            <a:ext cx="24666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rgbClr val="8E0E00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AIM OF THR PROJECT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8B3ACDA-1D3C-72F4-8066-84E11EF259AB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1A5601F-2CB2-870A-05C7-8F3E1DE367D3}"/>
              </a:ext>
            </a:extLst>
          </p:cNvPr>
          <p:cNvSpPr txBox="1"/>
          <p:nvPr/>
        </p:nvSpPr>
        <p:spPr>
          <a:xfrm>
            <a:off x="5748186" y="2601452"/>
            <a:ext cx="61331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How do target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species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biodiversity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respond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to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heatwaves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?</a:t>
            </a:r>
          </a:p>
          <a:p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there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difference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between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prolonged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early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or late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heatwaves</a:t>
            </a:r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the use of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drones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effective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for monitoring the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effects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on a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larger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scale?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60735D6-9FA2-C8FE-C301-9A1188612866}"/>
              </a:ext>
            </a:extLst>
          </p:cNvPr>
          <p:cNvSpPr txBox="1"/>
          <p:nvPr/>
        </p:nvSpPr>
        <p:spPr>
          <a:xfrm>
            <a:off x="5695377" y="2232120"/>
            <a:ext cx="2356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Experimental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questions</a:t>
            </a:r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62E5EA32-C52E-4EA7-ED2D-4FDFDE6D0A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" r="16116"/>
          <a:stretch>
            <a:fillRect/>
          </a:stretch>
        </p:blipFill>
        <p:spPr>
          <a:xfrm>
            <a:off x="2876157" y="1835572"/>
            <a:ext cx="1870078" cy="3322504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5821F6D5-B8EE-95F3-4296-86EA7A64A5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79" y="1836829"/>
            <a:ext cx="1870078" cy="3322504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E94191D-6FC6-D37E-738B-503F2E195A8F}"/>
              </a:ext>
            </a:extLst>
          </p:cNvPr>
          <p:cNvSpPr txBox="1"/>
          <p:nvPr/>
        </p:nvSpPr>
        <p:spPr>
          <a:xfrm>
            <a:off x="897213" y="5334556"/>
            <a:ext cx="15592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Calcareous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soil</a:t>
            </a:r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(Sappada)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AC54A8B6-84FA-64E0-1393-55AC9E8FA034}"/>
              </a:ext>
            </a:extLst>
          </p:cNvPr>
          <p:cNvSpPr txBox="1"/>
          <p:nvPr/>
        </p:nvSpPr>
        <p:spPr>
          <a:xfrm>
            <a:off x="3205530" y="5334555"/>
            <a:ext cx="13500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Siliceous</a:t>
            </a:r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soil</a:t>
            </a:r>
            <a:endParaRPr lang="it-IT" dirty="0">
              <a:latin typeface="Corbel Light" panose="020B0303020204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it-IT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(Gavia Pass)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CA352BB-1A9F-BC85-A6BF-D1B9857CF6EA}"/>
              </a:ext>
            </a:extLst>
          </p:cNvPr>
          <p:cNvSpPr/>
          <p:nvPr/>
        </p:nvSpPr>
        <p:spPr>
          <a:xfrm>
            <a:off x="220746" y="1698667"/>
            <a:ext cx="5107415" cy="445393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856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68845-48FD-4E48-8CD1-E6D629437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619D013C-4709-A2AE-627A-0B5DAACC2A51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5D923A"/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78BCD58-8A41-9F95-8A01-AF219E28F6CD}"/>
              </a:ext>
            </a:extLst>
          </p:cNvPr>
          <p:cNvSpPr/>
          <p:nvPr/>
        </p:nvSpPr>
        <p:spPr>
          <a:xfrm>
            <a:off x="10246" y="6515768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5D923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87767AF-EB0F-E9FD-3B4B-FE094258662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2160" t="1661" r="51063" b="50000"/>
          <a:stretch>
            <a:fillRect/>
          </a:stretch>
        </p:blipFill>
        <p:spPr>
          <a:xfrm>
            <a:off x="2445081" y="62674"/>
            <a:ext cx="540513" cy="540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5CFC695-7A65-56B1-DF07-5E538C5EB57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0000" t="12141" r="7816" b="5644"/>
          <a:stretch>
            <a:fillRect/>
          </a:stretch>
        </p:blipFill>
        <p:spPr>
          <a:xfrm>
            <a:off x="1918948" y="62674"/>
            <a:ext cx="434483" cy="540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4C6E876-F3EE-BA4B-D833-86C8C8A774C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62674"/>
            <a:ext cx="377885" cy="54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31E65AFF-D8D7-44B3-FC34-7771445B2BC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62674"/>
            <a:ext cx="255322" cy="54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C8E08302-3199-FE9B-33A0-38335ACA31E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62674"/>
            <a:ext cx="462433" cy="5400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BF75229F-E503-3A71-B881-FF9EBCF5886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t="50000" b="7155"/>
          <a:stretch>
            <a:fillRect/>
          </a:stretch>
        </p:blipFill>
        <p:spPr>
          <a:xfrm>
            <a:off x="1065074" y="62674"/>
            <a:ext cx="750606" cy="540000"/>
          </a:xfrm>
          <a:prstGeom prst="rect">
            <a:avLst/>
          </a:prstGeom>
        </p:spPr>
      </p:pic>
      <p:grpSp>
        <p:nvGrpSpPr>
          <p:cNvPr id="19" name="Gruppo 18">
            <a:extLst>
              <a:ext uri="{FF2B5EF4-FFF2-40B4-BE49-F238E27FC236}">
                <a16:creationId xmlns:a16="http://schemas.microsoft.com/office/drawing/2014/main" id="{343F8BBC-D5AA-3CB8-470A-C9052C868889}"/>
              </a:ext>
            </a:extLst>
          </p:cNvPr>
          <p:cNvGrpSpPr/>
          <p:nvPr/>
        </p:nvGrpSpPr>
        <p:grpSpPr>
          <a:xfrm>
            <a:off x="183042" y="802338"/>
            <a:ext cx="12153305" cy="5615940"/>
            <a:chOff x="183042" y="782674"/>
            <a:chExt cx="12153305" cy="5615940"/>
          </a:xfrm>
        </p:grpSpPr>
        <p:grpSp>
          <p:nvGrpSpPr>
            <p:cNvPr id="82" name="Gruppo 81">
              <a:extLst>
                <a:ext uri="{FF2B5EF4-FFF2-40B4-BE49-F238E27FC236}">
                  <a16:creationId xmlns:a16="http://schemas.microsoft.com/office/drawing/2014/main" id="{47357001-5482-8E14-8714-CF4AEF3590DC}"/>
                </a:ext>
              </a:extLst>
            </p:cNvPr>
            <p:cNvGrpSpPr/>
            <p:nvPr/>
          </p:nvGrpSpPr>
          <p:grpSpPr>
            <a:xfrm>
              <a:off x="183042" y="782674"/>
              <a:ext cx="11841809" cy="5615940"/>
              <a:chOff x="405488" y="957046"/>
              <a:chExt cx="11381025" cy="5537519"/>
            </a:xfrm>
          </p:grpSpPr>
          <p:grpSp>
            <p:nvGrpSpPr>
              <p:cNvPr id="83" name="Gruppo 82">
                <a:extLst>
                  <a:ext uri="{FF2B5EF4-FFF2-40B4-BE49-F238E27FC236}">
                    <a16:creationId xmlns:a16="http://schemas.microsoft.com/office/drawing/2014/main" id="{7166099D-51A9-A98B-8964-B2F18E1BED01}"/>
                  </a:ext>
                </a:extLst>
              </p:cNvPr>
              <p:cNvGrpSpPr/>
              <p:nvPr/>
            </p:nvGrpSpPr>
            <p:grpSpPr>
              <a:xfrm>
                <a:off x="405488" y="957046"/>
                <a:ext cx="11381025" cy="5537519"/>
                <a:chOff x="425916" y="736336"/>
                <a:chExt cx="11381025" cy="5537519"/>
              </a:xfrm>
            </p:grpSpPr>
            <p:grpSp>
              <p:nvGrpSpPr>
                <p:cNvPr id="85" name="Gruppo 84">
                  <a:extLst>
                    <a:ext uri="{FF2B5EF4-FFF2-40B4-BE49-F238E27FC236}">
                      <a16:creationId xmlns:a16="http://schemas.microsoft.com/office/drawing/2014/main" id="{DF83A627-C9B2-A45B-F7E9-5AC2C6EECA0D}"/>
                    </a:ext>
                  </a:extLst>
                </p:cNvPr>
                <p:cNvGrpSpPr/>
                <p:nvPr/>
              </p:nvGrpSpPr>
              <p:grpSpPr>
                <a:xfrm>
                  <a:off x="4336549" y="740339"/>
                  <a:ext cx="3559760" cy="5533516"/>
                  <a:chOff x="236736" y="3999829"/>
                  <a:chExt cx="3720582" cy="5783507"/>
                </a:xfrm>
              </p:grpSpPr>
              <p:pic>
                <p:nvPicPr>
                  <p:cNvPr id="95" name="Immagine 94">
                    <a:extLst>
                      <a:ext uri="{FF2B5EF4-FFF2-40B4-BE49-F238E27FC236}">
                        <a16:creationId xmlns:a16="http://schemas.microsoft.com/office/drawing/2014/main" id="{5AD0DCF9-F6CE-9E63-EAED-2755D0BAEAA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240" t="3334" r="55650" b="4144"/>
                  <a:stretch/>
                </p:blipFill>
                <p:spPr>
                  <a:xfrm>
                    <a:off x="236736" y="3999829"/>
                    <a:ext cx="3720582" cy="5780693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96" name="Figura a mano libera: forma 95">
                    <a:extLst>
                      <a:ext uri="{FF2B5EF4-FFF2-40B4-BE49-F238E27FC236}">
                        <a16:creationId xmlns:a16="http://schemas.microsoft.com/office/drawing/2014/main" id="{A718C2EE-54D4-8AE0-1EAF-ED663513A84F}"/>
                      </a:ext>
                    </a:extLst>
                  </p:cNvPr>
                  <p:cNvSpPr/>
                  <p:nvPr/>
                </p:nvSpPr>
                <p:spPr>
                  <a:xfrm>
                    <a:off x="1525438" y="4437168"/>
                    <a:ext cx="686811" cy="1224316"/>
                  </a:xfrm>
                  <a:custGeom>
                    <a:avLst/>
                    <a:gdLst>
                      <a:gd name="connsiteX0" fmla="*/ 0 w 788670"/>
                      <a:gd name="connsiteY0" fmla="*/ 1242060 h 1405890"/>
                      <a:gd name="connsiteX1" fmla="*/ 426720 w 788670"/>
                      <a:gd name="connsiteY1" fmla="*/ 1405890 h 1405890"/>
                      <a:gd name="connsiteX2" fmla="*/ 598170 w 788670"/>
                      <a:gd name="connsiteY2" fmla="*/ 1066800 h 1405890"/>
                      <a:gd name="connsiteX3" fmla="*/ 788670 w 788670"/>
                      <a:gd name="connsiteY3" fmla="*/ 624840 h 1405890"/>
                      <a:gd name="connsiteX4" fmla="*/ 777240 w 788670"/>
                      <a:gd name="connsiteY4" fmla="*/ 297180 h 1405890"/>
                      <a:gd name="connsiteX5" fmla="*/ 723900 w 788670"/>
                      <a:gd name="connsiteY5" fmla="*/ 125730 h 1405890"/>
                      <a:gd name="connsiteX6" fmla="*/ 430530 w 788670"/>
                      <a:gd name="connsiteY6" fmla="*/ 0 h 1405890"/>
                      <a:gd name="connsiteX7" fmla="*/ 335280 w 788670"/>
                      <a:gd name="connsiteY7" fmla="*/ 99060 h 1405890"/>
                      <a:gd name="connsiteX8" fmla="*/ 163830 w 788670"/>
                      <a:gd name="connsiteY8" fmla="*/ 579120 h 1405890"/>
                      <a:gd name="connsiteX9" fmla="*/ 19050 w 788670"/>
                      <a:gd name="connsiteY9" fmla="*/ 948690 h 1405890"/>
                      <a:gd name="connsiteX10" fmla="*/ 3810 w 788670"/>
                      <a:gd name="connsiteY10" fmla="*/ 1173480 h 1405890"/>
                      <a:gd name="connsiteX11" fmla="*/ 0 w 788670"/>
                      <a:gd name="connsiteY11" fmla="*/ 1242060 h 1405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788670" h="1405890">
                        <a:moveTo>
                          <a:pt x="0" y="1242060"/>
                        </a:moveTo>
                        <a:lnTo>
                          <a:pt x="426720" y="1405890"/>
                        </a:lnTo>
                        <a:lnTo>
                          <a:pt x="598170" y="1066800"/>
                        </a:lnTo>
                        <a:lnTo>
                          <a:pt x="788670" y="624840"/>
                        </a:lnTo>
                        <a:lnTo>
                          <a:pt x="777240" y="297180"/>
                        </a:lnTo>
                        <a:lnTo>
                          <a:pt x="723900" y="125730"/>
                        </a:lnTo>
                        <a:lnTo>
                          <a:pt x="430530" y="0"/>
                        </a:lnTo>
                        <a:lnTo>
                          <a:pt x="335280" y="99060"/>
                        </a:lnTo>
                        <a:lnTo>
                          <a:pt x="163830" y="579120"/>
                        </a:lnTo>
                        <a:lnTo>
                          <a:pt x="19050" y="948690"/>
                        </a:lnTo>
                        <a:lnTo>
                          <a:pt x="3810" y="1173480"/>
                        </a:lnTo>
                        <a:lnTo>
                          <a:pt x="0" y="1242060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rgbClr val="D7191C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>
                      <a:latin typeface="Corbel Light" panose="020B0303020204020204" pitchFamily="34" charset="0"/>
                    </a:endParaRPr>
                  </a:p>
                </p:txBody>
              </p:sp>
              <p:sp>
                <p:nvSpPr>
                  <p:cNvPr id="97" name="Figura a mano libera: forma 96">
                    <a:extLst>
                      <a:ext uri="{FF2B5EF4-FFF2-40B4-BE49-F238E27FC236}">
                        <a16:creationId xmlns:a16="http://schemas.microsoft.com/office/drawing/2014/main" id="{428CAA00-5830-0A57-1B4E-81058780533D}"/>
                      </a:ext>
                    </a:extLst>
                  </p:cNvPr>
                  <p:cNvSpPr/>
                  <p:nvPr/>
                </p:nvSpPr>
                <p:spPr>
                  <a:xfrm>
                    <a:off x="1319726" y="5512176"/>
                    <a:ext cx="1396848" cy="1151321"/>
                  </a:xfrm>
                  <a:custGeom>
                    <a:avLst/>
                    <a:gdLst>
                      <a:gd name="connsiteX0" fmla="*/ 30480 w 1604010"/>
                      <a:gd name="connsiteY0" fmla="*/ 1230630 h 1322070"/>
                      <a:gd name="connsiteX1" fmla="*/ 365760 w 1604010"/>
                      <a:gd name="connsiteY1" fmla="*/ 1322070 h 1322070"/>
                      <a:gd name="connsiteX2" fmla="*/ 1367790 w 1604010"/>
                      <a:gd name="connsiteY2" fmla="*/ 883920 h 1322070"/>
                      <a:gd name="connsiteX3" fmla="*/ 1604010 w 1604010"/>
                      <a:gd name="connsiteY3" fmla="*/ 361950 h 1322070"/>
                      <a:gd name="connsiteX4" fmla="*/ 1482090 w 1604010"/>
                      <a:gd name="connsiteY4" fmla="*/ 0 h 1322070"/>
                      <a:gd name="connsiteX5" fmla="*/ 689610 w 1604010"/>
                      <a:gd name="connsiteY5" fmla="*/ 220980 h 1322070"/>
                      <a:gd name="connsiteX6" fmla="*/ 182880 w 1604010"/>
                      <a:gd name="connsiteY6" fmla="*/ 26670 h 1322070"/>
                      <a:gd name="connsiteX7" fmla="*/ 121920 w 1604010"/>
                      <a:gd name="connsiteY7" fmla="*/ 60960 h 1322070"/>
                      <a:gd name="connsiteX8" fmla="*/ 0 w 1604010"/>
                      <a:gd name="connsiteY8" fmla="*/ 697230 h 1322070"/>
                      <a:gd name="connsiteX9" fmla="*/ 30480 w 1604010"/>
                      <a:gd name="connsiteY9" fmla="*/ 1230630 h 13220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604010" h="1322070">
                        <a:moveTo>
                          <a:pt x="30480" y="1230630"/>
                        </a:moveTo>
                        <a:lnTo>
                          <a:pt x="365760" y="1322070"/>
                        </a:lnTo>
                        <a:lnTo>
                          <a:pt x="1367790" y="883920"/>
                        </a:lnTo>
                        <a:lnTo>
                          <a:pt x="1604010" y="361950"/>
                        </a:lnTo>
                        <a:lnTo>
                          <a:pt x="1482090" y="0"/>
                        </a:lnTo>
                        <a:lnTo>
                          <a:pt x="689610" y="220980"/>
                        </a:lnTo>
                        <a:lnTo>
                          <a:pt x="182880" y="26670"/>
                        </a:lnTo>
                        <a:lnTo>
                          <a:pt x="121920" y="60960"/>
                        </a:lnTo>
                        <a:lnTo>
                          <a:pt x="0" y="697230"/>
                        </a:lnTo>
                        <a:lnTo>
                          <a:pt x="30480" y="1230630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rgbClr val="FFE200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>
                      <a:latin typeface="Corbel Light" panose="020B0303020204020204" pitchFamily="34" charset="0"/>
                    </a:endParaRPr>
                  </a:p>
                </p:txBody>
              </p:sp>
              <p:sp>
                <p:nvSpPr>
                  <p:cNvPr id="98" name="Figura a mano libera: forma 97">
                    <a:extLst>
                      <a:ext uri="{FF2B5EF4-FFF2-40B4-BE49-F238E27FC236}">
                        <a16:creationId xmlns:a16="http://schemas.microsoft.com/office/drawing/2014/main" id="{9020ADC8-80A6-DC86-D9DF-246AAD279656}"/>
                      </a:ext>
                    </a:extLst>
                  </p:cNvPr>
                  <p:cNvSpPr/>
                  <p:nvPr/>
                </p:nvSpPr>
                <p:spPr>
                  <a:xfrm>
                    <a:off x="1183691" y="6703313"/>
                    <a:ext cx="736580" cy="1128096"/>
                  </a:xfrm>
                  <a:custGeom>
                    <a:avLst/>
                    <a:gdLst>
                      <a:gd name="connsiteX0" fmla="*/ 22860 w 845820"/>
                      <a:gd name="connsiteY0" fmla="*/ 1108710 h 1295400"/>
                      <a:gd name="connsiteX1" fmla="*/ 377190 w 845820"/>
                      <a:gd name="connsiteY1" fmla="*/ 1295400 h 1295400"/>
                      <a:gd name="connsiteX2" fmla="*/ 845820 w 845820"/>
                      <a:gd name="connsiteY2" fmla="*/ 975360 h 1295400"/>
                      <a:gd name="connsiteX3" fmla="*/ 731520 w 845820"/>
                      <a:gd name="connsiteY3" fmla="*/ 365760 h 1295400"/>
                      <a:gd name="connsiteX4" fmla="*/ 521970 w 845820"/>
                      <a:gd name="connsiteY4" fmla="*/ 0 h 1295400"/>
                      <a:gd name="connsiteX5" fmla="*/ 11430 w 845820"/>
                      <a:gd name="connsiteY5" fmla="*/ 182880 h 1295400"/>
                      <a:gd name="connsiteX6" fmla="*/ 0 w 845820"/>
                      <a:gd name="connsiteY6" fmla="*/ 506730 h 1295400"/>
                      <a:gd name="connsiteX7" fmla="*/ 0 w 845820"/>
                      <a:gd name="connsiteY7" fmla="*/ 811530 h 1295400"/>
                      <a:gd name="connsiteX8" fmla="*/ 22860 w 845820"/>
                      <a:gd name="connsiteY8" fmla="*/ 1108710 h 1295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45820" h="1295400">
                        <a:moveTo>
                          <a:pt x="22860" y="1108710"/>
                        </a:moveTo>
                        <a:lnTo>
                          <a:pt x="377190" y="1295400"/>
                        </a:lnTo>
                        <a:lnTo>
                          <a:pt x="845820" y="975360"/>
                        </a:lnTo>
                        <a:lnTo>
                          <a:pt x="731520" y="365760"/>
                        </a:lnTo>
                        <a:lnTo>
                          <a:pt x="521970" y="0"/>
                        </a:lnTo>
                        <a:lnTo>
                          <a:pt x="11430" y="182880"/>
                        </a:lnTo>
                        <a:lnTo>
                          <a:pt x="0" y="506730"/>
                        </a:lnTo>
                        <a:lnTo>
                          <a:pt x="0" y="811530"/>
                        </a:lnTo>
                        <a:lnTo>
                          <a:pt x="22860" y="1108710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rgbClr val="74E60F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>
                      <a:latin typeface="Corbel Light" panose="020B0303020204020204" pitchFamily="34" charset="0"/>
                    </a:endParaRPr>
                  </a:p>
                </p:txBody>
              </p:sp>
              <p:sp>
                <p:nvSpPr>
                  <p:cNvPr id="99" name="Figura a mano libera: forma 98">
                    <a:extLst>
                      <a:ext uri="{FF2B5EF4-FFF2-40B4-BE49-F238E27FC236}">
                        <a16:creationId xmlns:a16="http://schemas.microsoft.com/office/drawing/2014/main" id="{A7CF7982-BBE9-29AB-7FD4-98401FA94066}"/>
                      </a:ext>
                    </a:extLst>
                  </p:cNvPr>
                  <p:cNvSpPr/>
                  <p:nvPr/>
                </p:nvSpPr>
                <p:spPr>
                  <a:xfrm>
                    <a:off x="1200281" y="7572610"/>
                    <a:ext cx="1430027" cy="856026"/>
                  </a:xfrm>
                  <a:custGeom>
                    <a:avLst/>
                    <a:gdLst>
                      <a:gd name="connsiteX0" fmla="*/ 0 w 1642110"/>
                      <a:gd name="connsiteY0" fmla="*/ 403860 h 982980"/>
                      <a:gd name="connsiteX1" fmla="*/ 144780 w 1642110"/>
                      <a:gd name="connsiteY1" fmla="*/ 205740 h 982980"/>
                      <a:gd name="connsiteX2" fmla="*/ 377190 w 1642110"/>
                      <a:gd name="connsiteY2" fmla="*/ 327660 h 982980"/>
                      <a:gd name="connsiteX3" fmla="*/ 845820 w 1642110"/>
                      <a:gd name="connsiteY3" fmla="*/ 0 h 982980"/>
                      <a:gd name="connsiteX4" fmla="*/ 1101090 w 1642110"/>
                      <a:gd name="connsiteY4" fmla="*/ 205740 h 982980"/>
                      <a:gd name="connsiteX5" fmla="*/ 1642110 w 1642110"/>
                      <a:gd name="connsiteY5" fmla="*/ 495300 h 982980"/>
                      <a:gd name="connsiteX6" fmla="*/ 1455420 w 1642110"/>
                      <a:gd name="connsiteY6" fmla="*/ 922020 h 982980"/>
                      <a:gd name="connsiteX7" fmla="*/ 1055370 w 1642110"/>
                      <a:gd name="connsiteY7" fmla="*/ 777240 h 982980"/>
                      <a:gd name="connsiteX8" fmla="*/ 925830 w 1642110"/>
                      <a:gd name="connsiteY8" fmla="*/ 982980 h 982980"/>
                      <a:gd name="connsiteX9" fmla="*/ 590550 w 1642110"/>
                      <a:gd name="connsiteY9" fmla="*/ 807720 h 982980"/>
                      <a:gd name="connsiteX10" fmla="*/ 0 w 1642110"/>
                      <a:gd name="connsiteY10" fmla="*/ 403860 h 982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642110" h="982980">
                        <a:moveTo>
                          <a:pt x="0" y="403860"/>
                        </a:moveTo>
                        <a:lnTo>
                          <a:pt x="144780" y="205740"/>
                        </a:lnTo>
                        <a:lnTo>
                          <a:pt x="377190" y="327660"/>
                        </a:lnTo>
                        <a:lnTo>
                          <a:pt x="845820" y="0"/>
                        </a:lnTo>
                        <a:lnTo>
                          <a:pt x="1101090" y="205740"/>
                        </a:lnTo>
                        <a:lnTo>
                          <a:pt x="1642110" y="495300"/>
                        </a:lnTo>
                        <a:lnTo>
                          <a:pt x="1455420" y="922020"/>
                        </a:lnTo>
                        <a:lnTo>
                          <a:pt x="1055370" y="777240"/>
                        </a:lnTo>
                        <a:lnTo>
                          <a:pt x="925830" y="982980"/>
                        </a:lnTo>
                        <a:lnTo>
                          <a:pt x="590550" y="807720"/>
                        </a:lnTo>
                        <a:lnTo>
                          <a:pt x="0" y="403860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rgbClr val="175CE6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>
                      <a:latin typeface="Corbel Light" panose="020B0303020204020204" pitchFamily="34" charset="0"/>
                    </a:endParaRPr>
                  </a:p>
                </p:txBody>
              </p:sp>
              <p:sp>
                <p:nvSpPr>
                  <p:cNvPr id="100" name="Figura a mano libera: forma 99">
                    <a:extLst>
                      <a:ext uri="{FF2B5EF4-FFF2-40B4-BE49-F238E27FC236}">
                        <a16:creationId xmlns:a16="http://schemas.microsoft.com/office/drawing/2014/main" id="{3539112C-DF83-D072-C1C1-A4365CCB0C54}"/>
                      </a:ext>
                    </a:extLst>
                  </p:cNvPr>
                  <p:cNvSpPr/>
                  <p:nvPr/>
                </p:nvSpPr>
                <p:spPr>
                  <a:xfrm>
                    <a:off x="1246732" y="8086889"/>
                    <a:ext cx="1592606" cy="786349"/>
                  </a:xfrm>
                  <a:custGeom>
                    <a:avLst/>
                    <a:gdLst>
                      <a:gd name="connsiteX0" fmla="*/ 0 w 1828800"/>
                      <a:gd name="connsiteY0" fmla="*/ 209550 h 902970"/>
                      <a:gd name="connsiteX1" fmla="*/ 167640 w 1828800"/>
                      <a:gd name="connsiteY1" fmla="*/ 0 h 902970"/>
                      <a:gd name="connsiteX2" fmla="*/ 556260 w 1828800"/>
                      <a:gd name="connsiteY2" fmla="*/ 255270 h 902970"/>
                      <a:gd name="connsiteX3" fmla="*/ 891540 w 1828800"/>
                      <a:gd name="connsiteY3" fmla="*/ 422910 h 902970"/>
                      <a:gd name="connsiteX4" fmla="*/ 1013460 w 1828800"/>
                      <a:gd name="connsiteY4" fmla="*/ 209550 h 902970"/>
                      <a:gd name="connsiteX5" fmla="*/ 1409700 w 1828800"/>
                      <a:gd name="connsiteY5" fmla="*/ 358140 h 902970"/>
                      <a:gd name="connsiteX6" fmla="*/ 1657350 w 1828800"/>
                      <a:gd name="connsiteY6" fmla="*/ 274320 h 902970"/>
                      <a:gd name="connsiteX7" fmla="*/ 1828800 w 1828800"/>
                      <a:gd name="connsiteY7" fmla="*/ 716280 h 902970"/>
                      <a:gd name="connsiteX8" fmla="*/ 1249680 w 1828800"/>
                      <a:gd name="connsiteY8" fmla="*/ 902970 h 902970"/>
                      <a:gd name="connsiteX9" fmla="*/ 723900 w 1828800"/>
                      <a:gd name="connsiteY9" fmla="*/ 681990 h 902970"/>
                      <a:gd name="connsiteX10" fmla="*/ 0 w 1828800"/>
                      <a:gd name="connsiteY10" fmla="*/ 209550 h 9029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828800" h="902970">
                        <a:moveTo>
                          <a:pt x="0" y="209550"/>
                        </a:moveTo>
                        <a:lnTo>
                          <a:pt x="167640" y="0"/>
                        </a:lnTo>
                        <a:lnTo>
                          <a:pt x="556260" y="255270"/>
                        </a:lnTo>
                        <a:lnTo>
                          <a:pt x="891540" y="422910"/>
                        </a:lnTo>
                        <a:lnTo>
                          <a:pt x="1013460" y="209550"/>
                        </a:lnTo>
                        <a:lnTo>
                          <a:pt x="1409700" y="358140"/>
                        </a:lnTo>
                        <a:lnTo>
                          <a:pt x="1657350" y="274320"/>
                        </a:lnTo>
                        <a:lnTo>
                          <a:pt x="1828800" y="716280"/>
                        </a:lnTo>
                        <a:lnTo>
                          <a:pt x="1249680" y="902970"/>
                        </a:lnTo>
                        <a:lnTo>
                          <a:pt x="723900" y="681990"/>
                        </a:lnTo>
                        <a:lnTo>
                          <a:pt x="0" y="209550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rgbClr val="FF67DE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>
                      <a:latin typeface="Corbel Light" panose="020B0303020204020204" pitchFamily="34" charset="0"/>
                    </a:endParaRPr>
                  </a:p>
                </p:txBody>
              </p:sp>
              <p:sp>
                <p:nvSpPr>
                  <p:cNvPr id="101" name="Figura a mano libera: forma 100">
                    <a:extLst>
                      <a:ext uri="{FF2B5EF4-FFF2-40B4-BE49-F238E27FC236}">
                        <a16:creationId xmlns:a16="http://schemas.microsoft.com/office/drawing/2014/main" id="{91FF53E1-346A-F7D1-D63D-B9E67E0E57B1}"/>
                      </a:ext>
                    </a:extLst>
                  </p:cNvPr>
                  <p:cNvSpPr/>
                  <p:nvPr/>
                </p:nvSpPr>
                <p:spPr>
                  <a:xfrm>
                    <a:off x="1256685" y="8398774"/>
                    <a:ext cx="1390212" cy="1011968"/>
                  </a:xfrm>
                  <a:custGeom>
                    <a:avLst/>
                    <a:gdLst>
                      <a:gd name="connsiteX0" fmla="*/ 0 w 1596390"/>
                      <a:gd name="connsiteY0" fmla="*/ 213360 h 1162050"/>
                      <a:gd name="connsiteX1" fmla="*/ 140970 w 1596390"/>
                      <a:gd name="connsiteY1" fmla="*/ 0 h 1162050"/>
                      <a:gd name="connsiteX2" fmla="*/ 720090 w 1596390"/>
                      <a:gd name="connsiteY2" fmla="*/ 365760 h 1162050"/>
                      <a:gd name="connsiteX3" fmla="*/ 1596390 w 1596390"/>
                      <a:gd name="connsiteY3" fmla="*/ 895350 h 1162050"/>
                      <a:gd name="connsiteX4" fmla="*/ 1402080 w 1596390"/>
                      <a:gd name="connsiteY4" fmla="*/ 1162050 h 1162050"/>
                      <a:gd name="connsiteX5" fmla="*/ 0 w 1596390"/>
                      <a:gd name="connsiteY5" fmla="*/ 213360 h 1162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96390" h="1162050">
                        <a:moveTo>
                          <a:pt x="0" y="213360"/>
                        </a:moveTo>
                        <a:lnTo>
                          <a:pt x="140970" y="0"/>
                        </a:lnTo>
                        <a:lnTo>
                          <a:pt x="720090" y="365760"/>
                        </a:lnTo>
                        <a:lnTo>
                          <a:pt x="1596390" y="895350"/>
                        </a:lnTo>
                        <a:lnTo>
                          <a:pt x="1402080" y="1162050"/>
                        </a:lnTo>
                        <a:lnTo>
                          <a:pt x="0" y="213360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rgbClr val="FFAF00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it-IT" dirty="0">
                        <a:latin typeface="Corbel Light" panose="020B0303020204020204" pitchFamily="34" charset="0"/>
                      </a:rPr>
                      <a:t>{</a:t>
                    </a:r>
                  </a:p>
                </p:txBody>
              </p:sp>
              <p:sp>
                <p:nvSpPr>
                  <p:cNvPr id="102" name="Rettangolo 101">
                    <a:extLst>
                      <a:ext uri="{FF2B5EF4-FFF2-40B4-BE49-F238E27FC236}">
                        <a16:creationId xmlns:a16="http://schemas.microsoft.com/office/drawing/2014/main" id="{1BCAAB5A-FC08-F3F5-01F7-2F121661A2E2}"/>
                      </a:ext>
                    </a:extLst>
                  </p:cNvPr>
                  <p:cNvSpPr/>
                  <p:nvPr/>
                </p:nvSpPr>
                <p:spPr>
                  <a:xfrm>
                    <a:off x="3020733" y="6947852"/>
                    <a:ext cx="936584" cy="283548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>
                      <a:latin typeface="Corbel Light" panose="020B0303020204020204" pitchFamily="34" charset="0"/>
                    </a:endParaRPr>
                  </a:p>
                </p:txBody>
              </p:sp>
              <p:grpSp>
                <p:nvGrpSpPr>
                  <p:cNvPr id="103" name="Gruppo 102">
                    <a:extLst>
                      <a:ext uri="{FF2B5EF4-FFF2-40B4-BE49-F238E27FC236}">
                        <a16:creationId xmlns:a16="http://schemas.microsoft.com/office/drawing/2014/main" id="{DC491E39-06FE-CB22-5990-6C4E680B5C9C}"/>
                      </a:ext>
                    </a:extLst>
                  </p:cNvPr>
                  <p:cNvGrpSpPr/>
                  <p:nvPr/>
                </p:nvGrpSpPr>
                <p:grpSpPr>
                  <a:xfrm>
                    <a:off x="3020733" y="7138195"/>
                    <a:ext cx="919995" cy="2642940"/>
                    <a:chOff x="6298265" y="329896"/>
                    <a:chExt cx="1056436" cy="3034903"/>
                  </a:xfrm>
                  <a:solidFill>
                    <a:schemeClr val="bg1"/>
                  </a:solidFill>
                </p:grpSpPr>
                <p:sp>
                  <p:nvSpPr>
                    <p:cNvPr id="104" name="Rettangolo 103">
                      <a:extLst>
                        <a:ext uri="{FF2B5EF4-FFF2-40B4-BE49-F238E27FC236}">
                          <a16:creationId xmlns:a16="http://schemas.microsoft.com/office/drawing/2014/main" id="{2DF38B77-B56C-5FCE-C343-A6086CD51A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69024" y="811911"/>
                      <a:ext cx="318516" cy="318516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D7191C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latin typeface="Corbel Light" panose="020B0303020204020204" pitchFamily="34" charset="0"/>
                      </a:endParaRPr>
                    </a:p>
                  </p:txBody>
                </p:sp>
                <p:sp>
                  <p:nvSpPr>
                    <p:cNvPr id="105" name="Rettangolo 104">
                      <a:extLst>
                        <a:ext uri="{FF2B5EF4-FFF2-40B4-BE49-F238E27FC236}">
                          <a16:creationId xmlns:a16="http://schemas.microsoft.com/office/drawing/2014/main" id="{70A96170-97A5-599C-02B7-F9E97180D4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69024" y="2963988"/>
                      <a:ext cx="318516" cy="318516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AF00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latin typeface="Corbel Light" panose="020B0303020204020204" pitchFamily="34" charset="0"/>
                      </a:endParaRPr>
                    </a:p>
                  </p:txBody>
                </p:sp>
                <p:sp>
                  <p:nvSpPr>
                    <p:cNvPr id="106" name="Rettangolo 105">
                      <a:extLst>
                        <a:ext uri="{FF2B5EF4-FFF2-40B4-BE49-F238E27FC236}">
                          <a16:creationId xmlns:a16="http://schemas.microsoft.com/office/drawing/2014/main" id="{45E963F4-E400-FDF7-6145-489B970189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69024" y="2101786"/>
                      <a:ext cx="318516" cy="318516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175CE6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latin typeface="Corbel Light" panose="020B0303020204020204" pitchFamily="34" charset="0"/>
                      </a:endParaRPr>
                    </a:p>
                  </p:txBody>
                </p:sp>
                <p:sp>
                  <p:nvSpPr>
                    <p:cNvPr id="107" name="Rettangolo 106">
                      <a:extLst>
                        <a:ext uri="{FF2B5EF4-FFF2-40B4-BE49-F238E27FC236}">
                          <a16:creationId xmlns:a16="http://schemas.microsoft.com/office/drawing/2014/main" id="{78C48E08-BDCE-4BE4-E0F0-A588A8424D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0548" y="1238250"/>
                      <a:ext cx="318516" cy="318516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E200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latin typeface="Corbel Light" panose="020B0303020204020204" pitchFamily="34" charset="0"/>
                      </a:endParaRPr>
                    </a:p>
                  </p:txBody>
                </p:sp>
                <p:sp>
                  <p:nvSpPr>
                    <p:cNvPr id="108" name="Rettangolo 107">
                      <a:extLst>
                        <a:ext uri="{FF2B5EF4-FFF2-40B4-BE49-F238E27FC236}">
                          <a16:creationId xmlns:a16="http://schemas.microsoft.com/office/drawing/2014/main" id="{CCC81A36-5BD3-20A4-1E92-1F4DBB5749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69024" y="1670685"/>
                      <a:ext cx="318516" cy="318516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74E60F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latin typeface="Corbel Light" panose="020B0303020204020204" pitchFamily="34" charset="0"/>
                      </a:endParaRPr>
                    </a:p>
                  </p:txBody>
                </p:sp>
                <p:sp>
                  <p:nvSpPr>
                    <p:cNvPr id="109" name="Rettangolo 108">
                      <a:extLst>
                        <a:ext uri="{FF2B5EF4-FFF2-40B4-BE49-F238E27FC236}">
                          <a16:creationId xmlns:a16="http://schemas.microsoft.com/office/drawing/2014/main" id="{18BF346C-9C92-1C55-1A59-8F4C2D6B7E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69024" y="2532887"/>
                      <a:ext cx="318516" cy="318516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67DE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latin typeface="Corbel Light" panose="020B0303020204020204" pitchFamily="34" charset="0"/>
                      </a:endParaRPr>
                    </a:p>
                  </p:txBody>
                </p:sp>
                <p:sp>
                  <p:nvSpPr>
                    <p:cNvPr id="110" name="CasellaDiTesto 109">
                      <a:extLst>
                        <a:ext uri="{FF2B5EF4-FFF2-40B4-BE49-F238E27FC236}">
                          <a16:creationId xmlns:a16="http://schemas.microsoft.com/office/drawing/2014/main" id="{67B74D81-0B5F-C7D5-3386-E04B8B0E564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66358" y="786504"/>
                      <a:ext cx="320253" cy="43707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it-IT" dirty="0">
                          <a:latin typeface="Corbel Light" panose="020B0303020204020204" pitchFamily="34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11" name="CasellaDiTesto 110">
                      <a:extLst>
                        <a:ext uri="{FF2B5EF4-FFF2-40B4-BE49-F238E27FC236}">
                          <a16:creationId xmlns:a16="http://schemas.microsoft.com/office/drawing/2014/main" id="{6D79D36D-3455-3555-BB73-4847F116842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50640" y="1212841"/>
                      <a:ext cx="351688" cy="43707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it-IT" dirty="0">
                          <a:latin typeface="Corbel Light" panose="020B0303020204020204" pitchFamily="34" charset="0"/>
                        </a:rPr>
                        <a:t>2</a:t>
                      </a:r>
                    </a:p>
                  </p:txBody>
                </p:sp>
                <p:sp>
                  <p:nvSpPr>
                    <p:cNvPr id="112" name="CasellaDiTesto 111">
                      <a:extLst>
                        <a:ext uri="{FF2B5EF4-FFF2-40B4-BE49-F238E27FC236}">
                          <a16:creationId xmlns:a16="http://schemas.microsoft.com/office/drawing/2014/main" id="{82780B80-22FD-5344-0896-104560FBA45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63583" y="1639181"/>
                      <a:ext cx="325801" cy="43707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it-IT" dirty="0">
                          <a:latin typeface="Corbel Light" panose="020B0303020204020204" pitchFamily="34" charset="0"/>
                        </a:rPr>
                        <a:t>3</a:t>
                      </a:r>
                    </a:p>
                  </p:txBody>
                </p:sp>
                <p:sp>
                  <p:nvSpPr>
                    <p:cNvPr id="113" name="CasellaDiTesto 112">
                      <a:extLst>
                        <a:ext uri="{FF2B5EF4-FFF2-40B4-BE49-F238E27FC236}">
                          <a16:creationId xmlns:a16="http://schemas.microsoft.com/office/drawing/2014/main" id="{20D4C3A1-99F3-1934-45EF-5397F100D78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60298" y="2075045"/>
                      <a:ext cx="347990" cy="43707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it-IT" dirty="0">
                          <a:latin typeface="Corbel Light" panose="020B0303020204020204" pitchFamily="34" charset="0"/>
                        </a:rPr>
                        <a:t>4</a:t>
                      </a:r>
                    </a:p>
                  </p:txBody>
                </p:sp>
                <p:sp>
                  <p:nvSpPr>
                    <p:cNvPr id="114" name="CasellaDiTesto 113">
                      <a:extLst>
                        <a:ext uri="{FF2B5EF4-FFF2-40B4-BE49-F238E27FC236}">
                          <a16:creationId xmlns:a16="http://schemas.microsoft.com/office/drawing/2014/main" id="{C45D6F7E-9865-1C53-3855-EA1B44DF904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64923" y="2501384"/>
                      <a:ext cx="338743" cy="43707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it-IT" dirty="0">
                          <a:latin typeface="Corbel Light" panose="020B0303020204020204" pitchFamily="34" charset="0"/>
                        </a:rPr>
                        <a:t>5</a:t>
                      </a:r>
                    </a:p>
                  </p:txBody>
                </p:sp>
                <p:sp>
                  <p:nvSpPr>
                    <p:cNvPr id="115" name="CasellaDiTesto 114">
                      <a:extLst>
                        <a:ext uri="{FF2B5EF4-FFF2-40B4-BE49-F238E27FC236}">
                          <a16:creationId xmlns:a16="http://schemas.microsoft.com/office/drawing/2014/main" id="{E49AB7CF-922B-DBC6-2202-657F55FD737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56416" y="2927723"/>
                      <a:ext cx="346140" cy="43707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it-IT" dirty="0">
                          <a:latin typeface="Corbel Light" panose="020B0303020204020204" pitchFamily="34" charset="0"/>
                        </a:rPr>
                        <a:t>6</a:t>
                      </a:r>
                    </a:p>
                  </p:txBody>
                </p:sp>
                <p:sp>
                  <p:nvSpPr>
                    <p:cNvPr id="116" name="CasellaDiTesto 115">
                      <a:extLst>
                        <a:ext uri="{FF2B5EF4-FFF2-40B4-BE49-F238E27FC236}">
                          <a16:creationId xmlns:a16="http://schemas.microsoft.com/office/drawing/2014/main" id="{F7BFEAA8-35E5-A31D-50B8-C0AC9324EFB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298265" y="329896"/>
                      <a:ext cx="1056436" cy="443266"/>
                    </a:xfrm>
                    <a:prstGeom prst="rect">
                      <a:avLst/>
                    </a:prstGeom>
                    <a:grp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it-IT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rbel Light" panose="020B0303020204020204" pitchFamily="34" charset="0"/>
                        </a:rPr>
                        <a:t>Blocks</a:t>
                      </a:r>
                      <a:r>
                        <a:rPr lang="it-IT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rbel Light" panose="020B0303020204020204" pitchFamily="34" charset="0"/>
                        </a:rPr>
                        <a:t> </a:t>
                      </a:r>
                    </a:p>
                  </p:txBody>
                </p:sp>
              </p:grpSp>
            </p:grpSp>
            <p:grpSp>
              <p:nvGrpSpPr>
                <p:cNvPr id="86" name="Gruppo 85">
                  <a:extLst>
                    <a:ext uri="{FF2B5EF4-FFF2-40B4-BE49-F238E27FC236}">
                      <a16:creationId xmlns:a16="http://schemas.microsoft.com/office/drawing/2014/main" id="{07D8744E-94BC-8712-B7CA-493C15216C87}"/>
                    </a:ext>
                  </a:extLst>
                </p:cNvPr>
                <p:cNvGrpSpPr/>
                <p:nvPr/>
              </p:nvGrpSpPr>
              <p:grpSpPr>
                <a:xfrm>
                  <a:off x="8247181" y="742168"/>
                  <a:ext cx="3559760" cy="3571745"/>
                  <a:chOff x="-412300" y="2234514"/>
                  <a:chExt cx="4799939" cy="4816098"/>
                </a:xfrm>
              </p:grpSpPr>
              <p:pic>
                <p:nvPicPr>
                  <p:cNvPr id="90" name="Immagine 89">
                    <a:extLst>
                      <a:ext uri="{FF2B5EF4-FFF2-40B4-BE49-F238E27FC236}">
                        <a16:creationId xmlns:a16="http://schemas.microsoft.com/office/drawing/2014/main" id="{ABE2E2DA-33B6-F88F-5172-55A19194A09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8290" t="2913" r="13867" b="43394"/>
                  <a:stretch/>
                </p:blipFill>
                <p:spPr>
                  <a:xfrm>
                    <a:off x="-412300" y="2234514"/>
                    <a:ext cx="4799939" cy="4816098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91" name="CasellaDiTesto 90">
                    <a:extLst>
                      <a:ext uri="{FF2B5EF4-FFF2-40B4-BE49-F238E27FC236}">
                        <a16:creationId xmlns:a16="http://schemas.microsoft.com/office/drawing/2014/main" id="{41BE767D-F8BD-30F9-5DBE-F9BF79A4A34B}"/>
                      </a:ext>
                    </a:extLst>
                  </p:cNvPr>
                  <p:cNvSpPr txBox="1"/>
                  <p:nvPr/>
                </p:nvSpPr>
                <p:spPr>
                  <a:xfrm>
                    <a:off x="2083553" y="2767649"/>
                    <a:ext cx="259047" cy="501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dirty="0">
                        <a:solidFill>
                          <a:schemeClr val="bg1"/>
                        </a:solidFill>
                        <a:latin typeface="Corbel Light" panose="020B0303020204020204" pitchFamily="34" charset="0"/>
                      </a:rPr>
                      <a:t>W</a:t>
                    </a:r>
                    <a:r>
                      <a:rPr lang="it-IT" dirty="0">
                        <a:latin typeface="Corbel Light" panose="020B0303020204020204" pitchFamily="34" charset="0"/>
                      </a:rPr>
                      <a:t> </a:t>
                    </a:r>
                  </a:p>
                </p:txBody>
              </p:sp>
              <p:sp>
                <p:nvSpPr>
                  <p:cNvPr id="92" name="CasellaDiTesto 91">
                    <a:extLst>
                      <a:ext uri="{FF2B5EF4-FFF2-40B4-BE49-F238E27FC236}">
                        <a16:creationId xmlns:a16="http://schemas.microsoft.com/office/drawing/2014/main" id="{6DA08FCE-4AD9-C563-45C9-47C8D90092AB}"/>
                      </a:ext>
                    </a:extLst>
                  </p:cNvPr>
                  <p:cNvSpPr txBox="1"/>
                  <p:nvPr/>
                </p:nvSpPr>
                <p:spPr>
                  <a:xfrm>
                    <a:off x="1720122" y="3898744"/>
                    <a:ext cx="259047" cy="501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dirty="0">
                        <a:solidFill>
                          <a:schemeClr val="bg1"/>
                        </a:solidFill>
                        <a:latin typeface="Corbel Light" panose="020B0303020204020204" pitchFamily="34" charset="0"/>
                      </a:rPr>
                      <a:t>E</a:t>
                    </a:r>
                    <a:r>
                      <a:rPr lang="it-IT" dirty="0">
                        <a:latin typeface="Corbel Light" panose="020B0303020204020204" pitchFamily="34" charset="0"/>
                      </a:rPr>
                      <a:t> </a:t>
                    </a:r>
                  </a:p>
                </p:txBody>
              </p:sp>
              <p:sp>
                <p:nvSpPr>
                  <p:cNvPr id="93" name="CasellaDiTesto 92">
                    <a:extLst>
                      <a:ext uri="{FF2B5EF4-FFF2-40B4-BE49-F238E27FC236}">
                        <a16:creationId xmlns:a16="http://schemas.microsoft.com/office/drawing/2014/main" id="{CE690193-A832-A804-B637-FC019C594F3A}"/>
                      </a:ext>
                    </a:extLst>
                  </p:cNvPr>
                  <p:cNvSpPr txBox="1"/>
                  <p:nvPr/>
                </p:nvSpPr>
                <p:spPr>
                  <a:xfrm>
                    <a:off x="1560327" y="5183235"/>
                    <a:ext cx="259047" cy="501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dirty="0">
                        <a:solidFill>
                          <a:schemeClr val="bg1"/>
                        </a:solidFill>
                        <a:latin typeface="Corbel Light" panose="020B0303020204020204" pitchFamily="34" charset="0"/>
                      </a:rPr>
                      <a:t>C</a:t>
                    </a:r>
                    <a:r>
                      <a:rPr lang="it-IT" dirty="0">
                        <a:latin typeface="Corbel Light" panose="020B0303020204020204" pitchFamily="34" charset="0"/>
                      </a:rPr>
                      <a:t> </a:t>
                    </a:r>
                  </a:p>
                </p:txBody>
              </p:sp>
              <p:sp>
                <p:nvSpPr>
                  <p:cNvPr id="94" name="CasellaDiTesto 93">
                    <a:extLst>
                      <a:ext uri="{FF2B5EF4-FFF2-40B4-BE49-F238E27FC236}">
                        <a16:creationId xmlns:a16="http://schemas.microsoft.com/office/drawing/2014/main" id="{1A0FE061-4635-5DA6-A70B-8A1C0FD88340}"/>
                      </a:ext>
                    </a:extLst>
                  </p:cNvPr>
                  <p:cNvSpPr txBox="1"/>
                  <p:nvPr/>
                </p:nvSpPr>
                <p:spPr>
                  <a:xfrm>
                    <a:off x="924419" y="6132236"/>
                    <a:ext cx="259047" cy="501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dirty="0">
                        <a:solidFill>
                          <a:schemeClr val="bg1"/>
                        </a:solidFill>
                        <a:latin typeface="Corbel Light" panose="020B0303020204020204" pitchFamily="34" charset="0"/>
                      </a:rPr>
                      <a:t>L</a:t>
                    </a:r>
                    <a:r>
                      <a:rPr lang="it-IT" dirty="0">
                        <a:latin typeface="Corbel Light" panose="020B0303020204020204" pitchFamily="34" charset="0"/>
                      </a:rPr>
                      <a:t> </a:t>
                    </a:r>
                  </a:p>
                </p:txBody>
              </p:sp>
            </p:grpSp>
            <p:cxnSp>
              <p:nvCxnSpPr>
                <p:cNvPr id="87" name="Connettore diritto 86">
                  <a:extLst>
                    <a:ext uri="{FF2B5EF4-FFF2-40B4-BE49-F238E27FC236}">
                      <a16:creationId xmlns:a16="http://schemas.microsoft.com/office/drawing/2014/main" id="{E305FC24-981D-2529-E233-F79BFEE28B23}"/>
                    </a:ext>
                  </a:extLst>
                </p:cNvPr>
                <p:cNvCxnSpPr>
                  <a:cxnSpLocks/>
                  <a:stCxn id="96" idx="5"/>
                </p:cNvCxnSpPr>
                <p:nvPr/>
              </p:nvCxnSpPr>
              <p:spPr>
                <a:xfrm flipV="1">
                  <a:off x="6172704" y="736336"/>
                  <a:ext cx="2074477" cy="527197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Connettore diritto 87">
                  <a:extLst>
                    <a:ext uri="{FF2B5EF4-FFF2-40B4-BE49-F238E27FC236}">
                      <a16:creationId xmlns:a16="http://schemas.microsoft.com/office/drawing/2014/main" id="{503F9C29-CE23-CECB-502B-5373350807F6}"/>
                    </a:ext>
                  </a:extLst>
                </p:cNvPr>
                <p:cNvCxnSpPr>
                  <a:cxnSpLocks/>
                  <a:stCxn id="96" idx="1"/>
                </p:cNvCxnSpPr>
                <p:nvPr/>
              </p:nvCxnSpPr>
              <p:spPr>
                <a:xfrm>
                  <a:off x="5925092" y="2330169"/>
                  <a:ext cx="2322089" cy="1956355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89" name="Immagine 88">
                  <a:extLst>
                    <a:ext uri="{FF2B5EF4-FFF2-40B4-BE49-F238E27FC236}">
                      <a16:creationId xmlns:a16="http://schemas.microsoft.com/office/drawing/2014/main" id="{B77EDB81-7E21-B08C-AA7E-BBFE292BEC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524" t="4644" r="53107" b="36772"/>
                <a:stretch/>
              </p:blipFill>
              <p:spPr>
                <a:xfrm>
                  <a:off x="425916" y="745626"/>
                  <a:ext cx="3559760" cy="3564831"/>
                </a:xfrm>
                <a:prstGeom prst="rect">
                  <a:avLst/>
                </a:prstGeom>
              </p:spPr>
            </p:pic>
          </p:grpSp>
          <p:sp>
            <p:nvSpPr>
              <p:cNvPr id="84" name="Connettore 83">
                <a:extLst>
                  <a:ext uri="{FF2B5EF4-FFF2-40B4-BE49-F238E27FC236}">
                    <a16:creationId xmlns:a16="http://schemas.microsoft.com/office/drawing/2014/main" id="{FD464008-9214-F06D-8115-92DBA396759C}"/>
                  </a:ext>
                </a:extLst>
              </p:cNvPr>
              <p:cNvSpPr/>
              <p:nvPr/>
            </p:nvSpPr>
            <p:spPr>
              <a:xfrm>
                <a:off x="1325526" y="1935124"/>
                <a:ext cx="122866" cy="122866"/>
              </a:xfrm>
              <a:prstGeom prst="flowChartConnector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117" name="Gruppo 116">
              <a:extLst>
                <a:ext uri="{FF2B5EF4-FFF2-40B4-BE49-F238E27FC236}">
                  <a16:creationId xmlns:a16="http://schemas.microsoft.com/office/drawing/2014/main" id="{418A5856-932B-2DD6-453E-3D60C50CB90B}"/>
                </a:ext>
              </a:extLst>
            </p:cNvPr>
            <p:cNvGrpSpPr/>
            <p:nvPr/>
          </p:nvGrpSpPr>
          <p:grpSpPr>
            <a:xfrm>
              <a:off x="8219379" y="4276135"/>
              <a:ext cx="4116968" cy="1915909"/>
              <a:chOff x="8563326" y="4165621"/>
              <a:chExt cx="4116968" cy="1915909"/>
            </a:xfrm>
          </p:grpSpPr>
          <p:sp>
            <p:nvSpPr>
              <p:cNvPr id="118" name="CasellaDiTesto 117">
                <a:extLst>
                  <a:ext uri="{FF2B5EF4-FFF2-40B4-BE49-F238E27FC236}">
                    <a16:creationId xmlns:a16="http://schemas.microsoft.com/office/drawing/2014/main" id="{310B7CF5-E571-C134-FC92-9580812F7573}"/>
                  </a:ext>
                </a:extLst>
              </p:cNvPr>
              <p:cNvSpPr txBox="1"/>
              <p:nvPr/>
            </p:nvSpPr>
            <p:spPr>
              <a:xfrm>
                <a:off x="8563326" y="4296897"/>
                <a:ext cx="36218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orbel Light" panose="020B0303020204020204" pitchFamily="34" charset="0"/>
                  </a:rPr>
                  <a:t>Treatments</a:t>
                </a:r>
                <a:r>
                  <a:rPr lang="it-IT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orbel Light" panose="020B0303020204020204" pitchFamily="34" charset="0"/>
                  </a:rPr>
                  <a:t>	</a:t>
                </a:r>
              </a:p>
            </p:txBody>
          </p:sp>
          <p:sp>
            <p:nvSpPr>
              <p:cNvPr id="119" name="CasellaDiTesto 118">
                <a:extLst>
                  <a:ext uri="{FF2B5EF4-FFF2-40B4-BE49-F238E27FC236}">
                    <a16:creationId xmlns:a16="http://schemas.microsoft.com/office/drawing/2014/main" id="{A431D414-00D9-6722-35F3-0FD7303250D5}"/>
                  </a:ext>
                </a:extLst>
              </p:cNvPr>
              <p:cNvSpPr txBox="1"/>
              <p:nvPr/>
            </p:nvSpPr>
            <p:spPr>
              <a:xfrm>
                <a:off x="8972399" y="4165621"/>
                <a:ext cx="3707895" cy="1915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it-IT" dirty="0">
                  <a:latin typeface="Corbel Light" panose="020B0303020204020204" pitchFamily="34" charset="0"/>
                </a:endParaRPr>
              </a:p>
              <a:p>
                <a:endParaRPr lang="it-IT" sz="1050" dirty="0">
                  <a:latin typeface="Corbel Light" panose="020B0303020204020204" pitchFamily="34" charset="0"/>
                </a:endParaRPr>
              </a:p>
              <a:p>
                <a:r>
                  <a:rPr lang="it-IT" dirty="0" err="1">
                    <a:latin typeface="Corbel Light" panose="020B0303020204020204" pitchFamily="34" charset="0"/>
                  </a:rPr>
                  <a:t>heat</a:t>
                </a:r>
                <a:r>
                  <a:rPr lang="it-IT" dirty="0">
                    <a:latin typeface="Corbel Light" panose="020B0303020204020204" pitchFamily="34" charset="0"/>
                  </a:rPr>
                  <a:t> </a:t>
                </a:r>
                <a:r>
                  <a:rPr lang="it-IT" dirty="0" err="1">
                    <a:latin typeface="Corbel Light" panose="020B0303020204020204" pitchFamily="34" charset="0"/>
                  </a:rPr>
                  <a:t>waves</a:t>
                </a:r>
                <a:r>
                  <a:rPr lang="it-IT" dirty="0">
                    <a:latin typeface="Corbel Light" panose="020B0303020204020204" pitchFamily="34" charset="0"/>
                  </a:rPr>
                  <a:t> for Whole </a:t>
                </a:r>
                <a:r>
                  <a:rPr lang="it-IT" dirty="0" err="1">
                    <a:latin typeface="Corbel Light" panose="020B0303020204020204" pitchFamily="34" charset="0"/>
                  </a:rPr>
                  <a:t>growing</a:t>
                </a:r>
                <a:r>
                  <a:rPr lang="it-IT" dirty="0">
                    <a:latin typeface="Corbel Light" panose="020B0303020204020204" pitchFamily="34" charset="0"/>
                  </a:rPr>
                  <a:t>                     season</a:t>
                </a:r>
              </a:p>
              <a:p>
                <a:r>
                  <a:rPr lang="it-IT" dirty="0" err="1">
                    <a:latin typeface="Corbel Light" panose="020B0303020204020204" pitchFamily="34" charset="0"/>
                  </a:rPr>
                  <a:t>heat</a:t>
                </a:r>
                <a:r>
                  <a:rPr lang="it-IT" dirty="0">
                    <a:latin typeface="Corbel Light" panose="020B0303020204020204" pitchFamily="34" charset="0"/>
                  </a:rPr>
                  <a:t> </a:t>
                </a:r>
                <a:r>
                  <a:rPr lang="it-IT" dirty="0" err="1">
                    <a:latin typeface="Corbel Light" panose="020B0303020204020204" pitchFamily="34" charset="0"/>
                  </a:rPr>
                  <a:t>waves</a:t>
                </a:r>
                <a:r>
                  <a:rPr lang="it-IT" dirty="0">
                    <a:latin typeface="Corbel Light" panose="020B0303020204020204" pitchFamily="34" charset="0"/>
                  </a:rPr>
                  <a:t> for Early </a:t>
                </a:r>
                <a:r>
                  <a:rPr lang="it-IT" dirty="0" err="1">
                    <a:latin typeface="Corbel Light" panose="020B0303020204020204" pitchFamily="34" charset="0"/>
                  </a:rPr>
                  <a:t>growing</a:t>
                </a:r>
                <a:r>
                  <a:rPr lang="it-IT" dirty="0">
                    <a:latin typeface="Corbel Light" panose="020B0303020204020204" pitchFamily="34" charset="0"/>
                  </a:rPr>
                  <a:t> season</a:t>
                </a:r>
              </a:p>
              <a:p>
                <a:r>
                  <a:rPr lang="it-IT" dirty="0" err="1">
                    <a:latin typeface="Corbel Light" panose="020B0303020204020204" pitchFamily="34" charset="0"/>
                  </a:rPr>
                  <a:t>heat</a:t>
                </a:r>
                <a:r>
                  <a:rPr lang="it-IT" dirty="0">
                    <a:latin typeface="Corbel Light" panose="020B0303020204020204" pitchFamily="34" charset="0"/>
                  </a:rPr>
                  <a:t> </a:t>
                </a:r>
                <a:r>
                  <a:rPr lang="it-IT" dirty="0" err="1">
                    <a:latin typeface="Corbel Light" panose="020B0303020204020204" pitchFamily="34" charset="0"/>
                  </a:rPr>
                  <a:t>waves</a:t>
                </a:r>
                <a:r>
                  <a:rPr lang="it-IT" dirty="0">
                    <a:latin typeface="Corbel Light" panose="020B0303020204020204" pitchFamily="34" charset="0"/>
                  </a:rPr>
                  <a:t> for Late </a:t>
                </a:r>
                <a:r>
                  <a:rPr lang="it-IT" dirty="0" err="1">
                    <a:latin typeface="Corbel Light" panose="020B0303020204020204" pitchFamily="34" charset="0"/>
                  </a:rPr>
                  <a:t>growing</a:t>
                </a:r>
                <a:r>
                  <a:rPr lang="it-IT" dirty="0">
                    <a:latin typeface="Corbel Light" panose="020B0303020204020204" pitchFamily="34" charset="0"/>
                  </a:rPr>
                  <a:t> season</a:t>
                </a:r>
              </a:p>
              <a:p>
                <a:r>
                  <a:rPr lang="it-IT" dirty="0">
                    <a:latin typeface="Corbel Light" panose="020B0303020204020204" pitchFamily="34" charset="0"/>
                  </a:rPr>
                  <a:t>no </a:t>
                </a:r>
                <a:r>
                  <a:rPr lang="it-IT" dirty="0" err="1">
                    <a:latin typeface="Corbel Light" panose="020B0303020204020204" pitchFamily="34" charset="0"/>
                  </a:rPr>
                  <a:t>heat</a:t>
                </a:r>
                <a:r>
                  <a:rPr lang="it-IT" dirty="0">
                    <a:latin typeface="Corbel Light" panose="020B0303020204020204" pitchFamily="34" charset="0"/>
                  </a:rPr>
                  <a:t> </a:t>
                </a:r>
                <a:r>
                  <a:rPr lang="it-IT" dirty="0" err="1">
                    <a:latin typeface="Corbel Light" panose="020B0303020204020204" pitchFamily="34" charset="0"/>
                  </a:rPr>
                  <a:t>waves</a:t>
                </a:r>
                <a:r>
                  <a:rPr lang="it-IT" dirty="0">
                    <a:latin typeface="Corbel Light" panose="020B0303020204020204" pitchFamily="34" charset="0"/>
                  </a:rPr>
                  <a:t> (Control)</a:t>
                </a:r>
              </a:p>
            </p:txBody>
          </p:sp>
        </p:grpSp>
        <p:grpSp>
          <p:nvGrpSpPr>
            <p:cNvPr id="14" name="Gruppo 13">
              <a:extLst>
                <a:ext uri="{FF2B5EF4-FFF2-40B4-BE49-F238E27FC236}">
                  <a16:creationId xmlns:a16="http://schemas.microsoft.com/office/drawing/2014/main" id="{273FD40B-6C39-AB1E-D827-3E3DE4B1CBB9}"/>
                </a:ext>
              </a:extLst>
            </p:cNvPr>
            <p:cNvGrpSpPr/>
            <p:nvPr/>
          </p:nvGrpSpPr>
          <p:grpSpPr>
            <a:xfrm>
              <a:off x="8289439" y="4734106"/>
              <a:ext cx="526980" cy="1452034"/>
              <a:chOff x="8368055" y="4843166"/>
              <a:chExt cx="526980" cy="1452034"/>
            </a:xfrm>
          </p:grpSpPr>
          <p:sp>
            <p:nvSpPr>
              <p:cNvPr id="15" name="CasellaDiTesto 14">
                <a:extLst>
                  <a:ext uri="{FF2B5EF4-FFF2-40B4-BE49-F238E27FC236}">
                    <a16:creationId xmlns:a16="http://schemas.microsoft.com/office/drawing/2014/main" id="{48FDDD23-6996-EB2A-6921-107DFB380BB2}"/>
                  </a:ext>
                </a:extLst>
              </p:cNvPr>
              <p:cNvSpPr txBox="1"/>
              <p:nvPr/>
            </p:nvSpPr>
            <p:spPr>
              <a:xfrm>
                <a:off x="8368055" y="4843166"/>
                <a:ext cx="4842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dirty="0">
                    <a:latin typeface="Corbel Light" panose="020B0303020204020204" pitchFamily="34" charset="0"/>
                  </a:rPr>
                  <a:t>W:</a:t>
                </a:r>
              </a:p>
            </p:txBody>
          </p:sp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C921F3F9-92C7-FCA8-9B92-AAC795387664}"/>
                  </a:ext>
                </a:extLst>
              </p:cNvPr>
              <p:cNvSpPr txBox="1"/>
              <p:nvPr/>
            </p:nvSpPr>
            <p:spPr>
              <a:xfrm>
                <a:off x="8410816" y="5400085"/>
                <a:ext cx="4842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dirty="0">
                    <a:latin typeface="Corbel Light" panose="020B0303020204020204" pitchFamily="34" charset="0"/>
                  </a:rPr>
                  <a:t>E:</a:t>
                </a:r>
              </a:p>
            </p:txBody>
          </p:sp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142E58BB-2753-A99E-2D03-42A9FF6D7B4E}"/>
                  </a:ext>
                </a:extLst>
              </p:cNvPr>
              <p:cNvSpPr txBox="1"/>
              <p:nvPr/>
            </p:nvSpPr>
            <p:spPr>
              <a:xfrm>
                <a:off x="8410815" y="5656805"/>
                <a:ext cx="4842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dirty="0">
                    <a:latin typeface="Corbel Light" panose="020B0303020204020204" pitchFamily="34" charset="0"/>
                  </a:rPr>
                  <a:t>L:</a:t>
                </a:r>
              </a:p>
            </p:txBody>
          </p:sp>
          <p:sp>
            <p:nvSpPr>
              <p:cNvPr id="18" name="CasellaDiTesto 17">
                <a:extLst>
                  <a:ext uri="{FF2B5EF4-FFF2-40B4-BE49-F238E27FC236}">
                    <a16:creationId xmlns:a16="http://schemas.microsoft.com/office/drawing/2014/main" id="{25D8E373-C13C-F53A-30B8-3B020692B951}"/>
                  </a:ext>
                </a:extLst>
              </p:cNvPr>
              <p:cNvSpPr txBox="1"/>
              <p:nvPr/>
            </p:nvSpPr>
            <p:spPr>
              <a:xfrm>
                <a:off x="8410814" y="5956646"/>
                <a:ext cx="4842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dirty="0">
                    <a:latin typeface="Corbel Light" panose="020B0303020204020204" pitchFamily="34" charset="0"/>
                  </a:rPr>
                  <a:t>C:</a:t>
                </a:r>
              </a:p>
            </p:txBody>
          </p:sp>
        </p:grpSp>
      </p:grp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7FFB6F9-B917-A4F6-5DC4-6FDB27795AE1}"/>
              </a:ext>
            </a:extLst>
          </p:cNvPr>
          <p:cNvSpPr txBox="1"/>
          <p:nvPr/>
        </p:nvSpPr>
        <p:spPr>
          <a:xfrm>
            <a:off x="188954" y="4631049"/>
            <a:ext cx="2105041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rbel Light" panose="020B0303020204020204" pitchFamily="34" charset="0"/>
              </a:rPr>
              <a:t>Study </a:t>
            </a:r>
            <a:r>
              <a:rPr lang="it-IT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 Light" panose="020B0303020204020204" pitchFamily="34" charset="0"/>
              </a:rPr>
              <a:t>sites</a:t>
            </a:r>
            <a:endParaRPr lang="it-IT" b="1" dirty="0">
              <a:solidFill>
                <a:schemeClr val="tx1">
                  <a:lumMod val="65000"/>
                  <a:lumOff val="35000"/>
                </a:schemeClr>
              </a:solidFill>
              <a:latin typeface="Corbel Light" panose="020B0303020204020204" pitchFamily="34" charset="0"/>
            </a:endParaRPr>
          </a:p>
          <a:p>
            <a:endParaRPr lang="it-IT" sz="1050" dirty="0">
              <a:latin typeface="Corbel Light" panose="020B0303020204020204" pitchFamily="34" charset="0"/>
            </a:endParaRPr>
          </a:p>
          <a:p>
            <a:r>
              <a:rPr lang="it-IT" b="1" dirty="0" err="1">
                <a:solidFill>
                  <a:schemeClr val="accent1"/>
                </a:solidFill>
                <a:latin typeface="Corbel Light" panose="020B0303020204020204" pitchFamily="34" charset="0"/>
              </a:rPr>
              <a:t>Gavia</a:t>
            </a:r>
            <a:r>
              <a:rPr lang="it-IT" b="1" dirty="0">
                <a:solidFill>
                  <a:schemeClr val="accent1"/>
                </a:solidFill>
                <a:latin typeface="Corbel Light" panose="020B0303020204020204" pitchFamily="34" charset="0"/>
              </a:rPr>
              <a:t> Pass</a:t>
            </a:r>
            <a:r>
              <a:rPr lang="it-IT" dirty="0">
                <a:latin typeface="Corbel Light" panose="020B0303020204020204" pitchFamily="34" charset="0"/>
              </a:rPr>
              <a:t>: </a:t>
            </a:r>
          </a:p>
          <a:p>
            <a:pPr marL="171450" indent="-171450">
              <a:buFontTx/>
              <a:buChar char="-"/>
            </a:pPr>
            <a:r>
              <a:rPr lang="it-IT" sz="1500" dirty="0">
                <a:latin typeface="Corbel Light" panose="020B0303020204020204" pitchFamily="34" charset="0"/>
              </a:rPr>
              <a:t>2600 m </a:t>
            </a:r>
            <a:r>
              <a:rPr lang="it-IT" sz="1500" dirty="0" err="1">
                <a:latin typeface="Corbel Light" panose="020B0303020204020204" pitchFamily="34" charset="0"/>
              </a:rPr>
              <a:t>a.s.l</a:t>
            </a:r>
            <a:r>
              <a:rPr lang="it-IT" sz="1500" dirty="0">
                <a:latin typeface="Corbel Light" panose="020B0303020204020204" pitchFamily="34" charset="0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it-IT" sz="1500" dirty="0" err="1">
                <a:latin typeface="Corbel Light" panose="020B0303020204020204" pitchFamily="34" charset="0"/>
              </a:rPr>
              <a:t>Siliceous</a:t>
            </a:r>
            <a:r>
              <a:rPr lang="it-IT" sz="1500" dirty="0">
                <a:latin typeface="Corbel Light" panose="020B0303020204020204" pitchFamily="34" charset="0"/>
              </a:rPr>
              <a:t> </a:t>
            </a:r>
            <a:r>
              <a:rPr lang="it-IT" sz="1500" dirty="0" err="1">
                <a:latin typeface="Corbel Light" panose="020B0303020204020204" pitchFamily="34" charset="0"/>
              </a:rPr>
              <a:t>substrate</a:t>
            </a:r>
            <a:endParaRPr lang="it-IT" sz="1500" dirty="0">
              <a:latin typeface="Corbel Light" panose="020B0303020204020204" pitchFamily="34" charset="0"/>
            </a:endParaRPr>
          </a:p>
          <a:p>
            <a:pPr marL="171450" indent="-171450">
              <a:buFontTx/>
              <a:buChar char="-"/>
            </a:pPr>
            <a:r>
              <a:rPr kumimoji="0" lang="it-IT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</a:rPr>
              <a:t>Habitat 6150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6E0A606-7DCB-A410-10F2-89AC92C7E5C7}"/>
              </a:ext>
            </a:extLst>
          </p:cNvPr>
          <p:cNvSpPr txBox="1"/>
          <p:nvPr/>
        </p:nvSpPr>
        <p:spPr>
          <a:xfrm>
            <a:off x="1995050" y="4632876"/>
            <a:ext cx="2105041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latin typeface="Corbel Light" panose="020B0303020204020204" pitchFamily="34" charset="0"/>
            </a:endParaRPr>
          </a:p>
          <a:p>
            <a:r>
              <a:rPr lang="it-IT" sz="1050" dirty="0">
                <a:latin typeface="Corbel Light" panose="020B0303020204020204" pitchFamily="34" charset="0"/>
              </a:rPr>
              <a:t>	</a:t>
            </a:r>
            <a:endParaRPr lang="it-IT" dirty="0">
              <a:latin typeface="Corbel Light" panose="020B0303020204020204" pitchFamily="34" charset="0"/>
            </a:endParaRPr>
          </a:p>
          <a:p>
            <a:r>
              <a:rPr lang="it-IT" b="1" dirty="0">
                <a:solidFill>
                  <a:srgbClr val="C00000"/>
                </a:solidFill>
                <a:latin typeface="Corbel Light" panose="020B0303020204020204" pitchFamily="34" charset="0"/>
              </a:rPr>
              <a:t>Sappada</a:t>
            </a:r>
            <a:r>
              <a:rPr lang="it-IT" dirty="0">
                <a:latin typeface="Corbel Light" panose="020B0303020204020204" pitchFamily="34" charset="0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</a:rPr>
              <a:t>2000 m </a:t>
            </a:r>
            <a:r>
              <a:rPr kumimoji="0" lang="it-IT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</a:rPr>
              <a:t>a.s.l</a:t>
            </a:r>
            <a:r>
              <a:rPr kumimoji="0" lang="it-IT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</a:rPr>
              <a:t>Calcareous</a:t>
            </a:r>
            <a:r>
              <a:rPr kumimoji="0" lang="it-IT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</a:rPr>
              <a:t> </a:t>
            </a:r>
            <a:r>
              <a:rPr kumimoji="0" lang="it-IT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</a:rPr>
              <a:t>substrate</a:t>
            </a:r>
            <a:endParaRPr kumimoji="0" lang="it-IT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 Light" panose="020B0303020204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</a:rPr>
              <a:t>Habitat 6170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AF0B69C-23C9-F8D4-3435-EE47C960273A}"/>
              </a:ext>
            </a:extLst>
          </p:cNvPr>
          <p:cNvSpPr txBox="1"/>
          <p:nvPr/>
        </p:nvSpPr>
        <p:spPr>
          <a:xfrm>
            <a:off x="10238630" y="161861"/>
            <a:ext cx="15629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STUDY AREA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BC34705-174D-B41A-9148-D4F2D98D05B2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7CF2217-BD93-04F3-63BA-BE4AADCB8613}"/>
              </a:ext>
            </a:extLst>
          </p:cNvPr>
          <p:cNvSpPr/>
          <p:nvPr/>
        </p:nvSpPr>
        <p:spPr>
          <a:xfrm>
            <a:off x="4150415" y="756788"/>
            <a:ext cx="7943261" cy="566983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222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3F078-9F54-1EE4-DD58-6EE383C56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40A01134-296B-9C65-B287-DAE90D89CB26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5D923A"/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AD9DAFE-160A-86A8-49FC-973FC35D77E5}"/>
              </a:ext>
            </a:extLst>
          </p:cNvPr>
          <p:cNvSpPr/>
          <p:nvPr/>
        </p:nvSpPr>
        <p:spPr>
          <a:xfrm>
            <a:off x="10246" y="6515768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5D923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194D7CB-E17E-41F6-B453-86D476CEEC2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2160" t="1661" r="51063" b="50000"/>
          <a:stretch>
            <a:fillRect/>
          </a:stretch>
        </p:blipFill>
        <p:spPr>
          <a:xfrm>
            <a:off x="2445081" y="62674"/>
            <a:ext cx="540513" cy="540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A9B2B7D-48FF-B657-D7AB-C759CE3B55F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0000" t="12141" r="7816" b="5644"/>
          <a:stretch>
            <a:fillRect/>
          </a:stretch>
        </p:blipFill>
        <p:spPr>
          <a:xfrm>
            <a:off x="1918948" y="62674"/>
            <a:ext cx="434483" cy="540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91E87A8-759D-EDE5-60B7-94DC73E5BE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62674"/>
            <a:ext cx="377885" cy="54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55D1D8D-2229-60CB-A27A-2A33B092906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62674"/>
            <a:ext cx="255322" cy="54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F21DB84E-5504-E60F-827B-C268A07A3F2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62674"/>
            <a:ext cx="462433" cy="5400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435D5F2E-54BC-3716-673A-743F731A88B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t="50000" b="7155"/>
          <a:stretch>
            <a:fillRect/>
          </a:stretch>
        </p:blipFill>
        <p:spPr>
          <a:xfrm>
            <a:off x="1065074" y="62674"/>
            <a:ext cx="750606" cy="540000"/>
          </a:xfrm>
          <a:prstGeom prst="rect">
            <a:avLst/>
          </a:prstGeom>
        </p:spPr>
      </p:pic>
      <p:grpSp>
        <p:nvGrpSpPr>
          <p:cNvPr id="19" name="Gruppo 18">
            <a:extLst>
              <a:ext uri="{FF2B5EF4-FFF2-40B4-BE49-F238E27FC236}">
                <a16:creationId xmlns:a16="http://schemas.microsoft.com/office/drawing/2014/main" id="{53CFD639-D180-26A4-1161-B0B929D05C4C}"/>
              </a:ext>
            </a:extLst>
          </p:cNvPr>
          <p:cNvGrpSpPr/>
          <p:nvPr/>
        </p:nvGrpSpPr>
        <p:grpSpPr>
          <a:xfrm>
            <a:off x="183042" y="802338"/>
            <a:ext cx="12153305" cy="5615940"/>
            <a:chOff x="183042" y="782674"/>
            <a:chExt cx="12153305" cy="5615940"/>
          </a:xfrm>
        </p:grpSpPr>
        <p:grpSp>
          <p:nvGrpSpPr>
            <p:cNvPr id="82" name="Gruppo 81">
              <a:extLst>
                <a:ext uri="{FF2B5EF4-FFF2-40B4-BE49-F238E27FC236}">
                  <a16:creationId xmlns:a16="http://schemas.microsoft.com/office/drawing/2014/main" id="{F5EA4A36-AD82-E5CB-F575-5446681047DC}"/>
                </a:ext>
              </a:extLst>
            </p:cNvPr>
            <p:cNvGrpSpPr/>
            <p:nvPr/>
          </p:nvGrpSpPr>
          <p:grpSpPr>
            <a:xfrm>
              <a:off x="183042" y="782674"/>
              <a:ext cx="11841809" cy="5615940"/>
              <a:chOff x="405488" y="957046"/>
              <a:chExt cx="11381025" cy="5537519"/>
            </a:xfrm>
          </p:grpSpPr>
          <p:grpSp>
            <p:nvGrpSpPr>
              <p:cNvPr id="83" name="Gruppo 82">
                <a:extLst>
                  <a:ext uri="{FF2B5EF4-FFF2-40B4-BE49-F238E27FC236}">
                    <a16:creationId xmlns:a16="http://schemas.microsoft.com/office/drawing/2014/main" id="{B6305699-890C-D001-7DED-CB599ACDDD35}"/>
                  </a:ext>
                </a:extLst>
              </p:cNvPr>
              <p:cNvGrpSpPr/>
              <p:nvPr/>
            </p:nvGrpSpPr>
            <p:grpSpPr>
              <a:xfrm>
                <a:off x="405488" y="957046"/>
                <a:ext cx="11381025" cy="5537519"/>
                <a:chOff x="425916" y="736336"/>
                <a:chExt cx="11381025" cy="5537519"/>
              </a:xfrm>
            </p:grpSpPr>
            <p:grpSp>
              <p:nvGrpSpPr>
                <p:cNvPr id="85" name="Gruppo 84">
                  <a:extLst>
                    <a:ext uri="{FF2B5EF4-FFF2-40B4-BE49-F238E27FC236}">
                      <a16:creationId xmlns:a16="http://schemas.microsoft.com/office/drawing/2014/main" id="{E6750CBC-5BD2-9395-101E-91B92F0832EA}"/>
                    </a:ext>
                  </a:extLst>
                </p:cNvPr>
                <p:cNvGrpSpPr/>
                <p:nvPr/>
              </p:nvGrpSpPr>
              <p:grpSpPr>
                <a:xfrm>
                  <a:off x="4336549" y="740339"/>
                  <a:ext cx="3559760" cy="5533516"/>
                  <a:chOff x="236736" y="3999829"/>
                  <a:chExt cx="3720582" cy="5783507"/>
                </a:xfrm>
              </p:grpSpPr>
              <p:pic>
                <p:nvPicPr>
                  <p:cNvPr id="95" name="Immagine 94">
                    <a:extLst>
                      <a:ext uri="{FF2B5EF4-FFF2-40B4-BE49-F238E27FC236}">
                        <a16:creationId xmlns:a16="http://schemas.microsoft.com/office/drawing/2014/main" id="{0FCEB46E-DE93-21A2-E4CE-282CA1020C9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240" t="3334" r="55650" b="4144"/>
                  <a:stretch/>
                </p:blipFill>
                <p:spPr>
                  <a:xfrm>
                    <a:off x="236736" y="3999829"/>
                    <a:ext cx="3720582" cy="5780693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96" name="Figura a mano libera: forma 95">
                    <a:extLst>
                      <a:ext uri="{FF2B5EF4-FFF2-40B4-BE49-F238E27FC236}">
                        <a16:creationId xmlns:a16="http://schemas.microsoft.com/office/drawing/2014/main" id="{F0275BF5-8217-84A9-196E-BCBFD5BD291C}"/>
                      </a:ext>
                    </a:extLst>
                  </p:cNvPr>
                  <p:cNvSpPr/>
                  <p:nvPr/>
                </p:nvSpPr>
                <p:spPr>
                  <a:xfrm>
                    <a:off x="1525438" y="4437168"/>
                    <a:ext cx="686811" cy="1224316"/>
                  </a:xfrm>
                  <a:custGeom>
                    <a:avLst/>
                    <a:gdLst>
                      <a:gd name="connsiteX0" fmla="*/ 0 w 788670"/>
                      <a:gd name="connsiteY0" fmla="*/ 1242060 h 1405890"/>
                      <a:gd name="connsiteX1" fmla="*/ 426720 w 788670"/>
                      <a:gd name="connsiteY1" fmla="*/ 1405890 h 1405890"/>
                      <a:gd name="connsiteX2" fmla="*/ 598170 w 788670"/>
                      <a:gd name="connsiteY2" fmla="*/ 1066800 h 1405890"/>
                      <a:gd name="connsiteX3" fmla="*/ 788670 w 788670"/>
                      <a:gd name="connsiteY3" fmla="*/ 624840 h 1405890"/>
                      <a:gd name="connsiteX4" fmla="*/ 777240 w 788670"/>
                      <a:gd name="connsiteY4" fmla="*/ 297180 h 1405890"/>
                      <a:gd name="connsiteX5" fmla="*/ 723900 w 788670"/>
                      <a:gd name="connsiteY5" fmla="*/ 125730 h 1405890"/>
                      <a:gd name="connsiteX6" fmla="*/ 430530 w 788670"/>
                      <a:gd name="connsiteY6" fmla="*/ 0 h 1405890"/>
                      <a:gd name="connsiteX7" fmla="*/ 335280 w 788670"/>
                      <a:gd name="connsiteY7" fmla="*/ 99060 h 1405890"/>
                      <a:gd name="connsiteX8" fmla="*/ 163830 w 788670"/>
                      <a:gd name="connsiteY8" fmla="*/ 579120 h 1405890"/>
                      <a:gd name="connsiteX9" fmla="*/ 19050 w 788670"/>
                      <a:gd name="connsiteY9" fmla="*/ 948690 h 1405890"/>
                      <a:gd name="connsiteX10" fmla="*/ 3810 w 788670"/>
                      <a:gd name="connsiteY10" fmla="*/ 1173480 h 1405890"/>
                      <a:gd name="connsiteX11" fmla="*/ 0 w 788670"/>
                      <a:gd name="connsiteY11" fmla="*/ 1242060 h 1405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788670" h="1405890">
                        <a:moveTo>
                          <a:pt x="0" y="1242060"/>
                        </a:moveTo>
                        <a:lnTo>
                          <a:pt x="426720" y="1405890"/>
                        </a:lnTo>
                        <a:lnTo>
                          <a:pt x="598170" y="1066800"/>
                        </a:lnTo>
                        <a:lnTo>
                          <a:pt x="788670" y="624840"/>
                        </a:lnTo>
                        <a:lnTo>
                          <a:pt x="777240" y="297180"/>
                        </a:lnTo>
                        <a:lnTo>
                          <a:pt x="723900" y="125730"/>
                        </a:lnTo>
                        <a:lnTo>
                          <a:pt x="430530" y="0"/>
                        </a:lnTo>
                        <a:lnTo>
                          <a:pt x="335280" y="99060"/>
                        </a:lnTo>
                        <a:lnTo>
                          <a:pt x="163830" y="579120"/>
                        </a:lnTo>
                        <a:lnTo>
                          <a:pt x="19050" y="948690"/>
                        </a:lnTo>
                        <a:lnTo>
                          <a:pt x="3810" y="1173480"/>
                        </a:lnTo>
                        <a:lnTo>
                          <a:pt x="0" y="1242060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rgbClr val="D7191C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>
                      <a:latin typeface="Corbel Light" panose="020B0303020204020204" pitchFamily="34" charset="0"/>
                    </a:endParaRPr>
                  </a:p>
                </p:txBody>
              </p:sp>
              <p:sp>
                <p:nvSpPr>
                  <p:cNvPr id="97" name="Figura a mano libera: forma 96">
                    <a:extLst>
                      <a:ext uri="{FF2B5EF4-FFF2-40B4-BE49-F238E27FC236}">
                        <a16:creationId xmlns:a16="http://schemas.microsoft.com/office/drawing/2014/main" id="{02DCBFD2-5618-2D9A-C730-51F7D34C3342}"/>
                      </a:ext>
                    </a:extLst>
                  </p:cNvPr>
                  <p:cNvSpPr/>
                  <p:nvPr/>
                </p:nvSpPr>
                <p:spPr>
                  <a:xfrm>
                    <a:off x="1319726" y="5512176"/>
                    <a:ext cx="1396848" cy="1151321"/>
                  </a:xfrm>
                  <a:custGeom>
                    <a:avLst/>
                    <a:gdLst>
                      <a:gd name="connsiteX0" fmla="*/ 30480 w 1604010"/>
                      <a:gd name="connsiteY0" fmla="*/ 1230630 h 1322070"/>
                      <a:gd name="connsiteX1" fmla="*/ 365760 w 1604010"/>
                      <a:gd name="connsiteY1" fmla="*/ 1322070 h 1322070"/>
                      <a:gd name="connsiteX2" fmla="*/ 1367790 w 1604010"/>
                      <a:gd name="connsiteY2" fmla="*/ 883920 h 1322070"/>
                      <a:gd name="connsiteX3" fmla="*/ 1604010 w 1604010"/>
                      <a:gd name="connsiteY3" fmla="*/ 361950 h 1322070"/>
                      <a:gd name="connsiteX4" fmla="*/ 1482090 w 1604010"/>
                      <a:gd name="connsiteY4" fmla="*/ 0 h 1322070"/>
                      <a:gd name="connsiteX5" fmla="*/ 689610 w 1604010"/>
                      <a:gd name="connsiteY5" fmla="*/ 220980 h 1322070"/>
                      <a:gd name="connsiteX6" fmla="*/ 182880 w 1604010"/>
                      <a:gd name="connsiteY6" fmla="*/ 26670 h 1322070"/>
                      <a:gd name="connsiteX7" fmla="*/ 121920 w 1604010"/>
                      <a:gd name="connsiteY7" fmla="*/ 60960 h 1322070"/>
                      <a:gd name="connsiteX8" fmla="*/ 0 w 1604010"/>
                      <a:gd name="connsiteY8" fmla="*/ 697230 h 1322070"/>
                      <a:gd name="connsiteX9" fmla="*/ 30480 w 1604010"/>
                      <a:gd name="connsiteY9" fmla="*/ 1230630 h 13220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604010" h="1322070">
                        <a:moveTo>
                          <a:pt x="30480" y="1230630"/>
                        </a:moveTo>
                        <a:lnTo>
                          <a:pt x="365760" y="1322070"/>
                        </a:lnTo>
                        <a:lnTo>
                          <a:pt x="1367790" y="883920"/>
                        </a:lnTo>
                        <a:lnTo>
                          <a:pt x="1604010" y="361950"/>
                        </a:lnTo>
                        <a:lnTo>
                          <a:pt x="1482090" y="0"/>
                        </a:lnTo>
                        <a:lnTo>
                          <a:pt x="689610" y="220980"/>
                        </a:lnTo>
                        <a:lnTo>
                          <a:pt x="182880" y="26670"/>
                        </a:lnTo>
                        <a:lnTo>
                          <a:pt x="121920" y="60960"/>
                        </a:lnTo>
                        <a:lnTo>
                          <a:pt x="0" y="697230"/>
                        </a:lnTo>
                        <a:lnTo>
                          <a:pt x="30480" y="1230630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rgbClr val="FFE200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>
                      <a:latin typeface="Corbel Light" panose="020B0303020204020204" pitchFamily="34" charset="0"/>
                    </a:endParaRPr>
                  </a:p>
                </p:txBody>
              </p:sp>
              <p:sp>
                <p:nvSpPr>
                  <p:cNvPr id="98" name="Figura a mano libera: forma 97">
                    <a:extLst>
                      <a:ext uri="{FF2B5EF4-FFF2-40B4-BE49-F238E27FC236}">
                        <a16:creationId xmlns:a16="http://schemas.microsoft.com/office/drawing/2014/main" id="{7C47C184-F4FA-6DED-DCDB-E0C90468DD57}"/>
                      </a:ext>
                    </a:extLst>
                  </p:cNvPr>
                  <p:cNvSpPr/>
                  <p:nvPr/>
                </p:nvSpPr>
                <p:spPr>
                  <a:xfrm>
                    <a:off x="1183691" y="6703313"/>
                    <a:ext cx="736580" cy="1128096"/>
                  </a:xfrm>
                  <a:custGeom>
                    <a:avLst/>
                    <a:gdLst>
                      <a:gd name="connsiteX0" fmla="*/ 22860 w 845820"/>
                      <a:gd name="connsiteY0" fmla="*/ 1108710 h 1295400"/>
                      <a:gd name="connsiteX1" fmla="*/ 377190 w 845820"/>
                      <a:gd name="connsiteY1" fmla="*/ 1295400 h 1295400"/>
                      <a:gd name="connsiteX2" fmla="*/ 845820 w 845820"/>
                      <a:gd name="connsiteY2" fmla="*/ 975360 h 1295400"/>
                      <a:gd name="connsiteX3" fmla="*/ 731520 w 845820"/>
                      <a:gd name="connsiteY3" fmla="*/ 365760 h 1295400"/>
                      <a:gd name="connsiteX4" fmla="*/ 521970 w 845820"/>
                      <a:gd name="connsiteY4" fmla="*/ 0 h 1295400"/>
                      <a:gd name="connsiteX5" fmla="*/ 11430 w 845820"/>
                      <a:gd name="connsiteY5" fmla="*/ 182880 h 1295400"/>
                      <a:gd name="connsiteX6" fmla="*/ 0 w 845820"/>
                      <a:gd name="connsiteY6" fmla="*/ 506730 h 1295400"/>
                      <a:gd name="connsiteX7" fmla="*/ 0 w 845820"/>
                      <a:gd name="connsiteY7" fmla="*/ 811530 h 1295400"/>
                      <a:gd name="connsiteX8" fmla="*/ 22860 w 845820"/>
                      <a:gd name="connsiteY8" fmla="*/ 1108710 h 1295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45820" h="1295400">
                        <a:moveTo>
                          <a:pt x="22860" y="1108710"/>
                        </a:moveTo>
                        <a:lnTo>
                          <a:pt x="377190" y="1295400"/>
                        </a:lnTo>
                        <a:lnTo>
                          <a:pt x="845820" y="975360"/>
                        </a:lnTo>
                        <a:lnTo>
                          <a:pt x="731520" y="365760"/>
                        </a:lnTo>
                        <a:lnTo>
                          <a:pt x="521970" y="0"/>
                        </a:lnTo>
                        <a:lnTo>
                          <a:pt x="11430" y="182880"/>
                        </a:lnTo>
                        <a:lnTo>
                          <a:pt x="0" y="506730"/>
                        </a:lnTo>
                        <a:lnTo>
                          <a:pt x="0" y="811530"/>
                        </a:lnTo>
                        <a:lnTo>
                          <a:pt x="22860" y="1108710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rgbClr val="74E60F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>
                      <a:latin typeface="Corbel Light" panose="020B0303020204020204" pitchFamily="34" charset="0"/>
                    </a:endParaRPr>
                  </a:p>
                </p:txBody>
              </p:sp>
              <p:sp>
                <p:nvSpPr>
                  <p:cNvPr id="99" name="Figura a mano libera: forma 98">
                    <a:extLst>
                      <a:ext uri="{FF2B5EF4-FFF2-40B4-BE49-F238E27FC236}">
                        <a16:creationId xmlns:a16="http://schemas.microsoft.com/office/drawing/2014/main" id="{6C5D9B7B-EFE8-E3AB-8595-7A7282DFA886}"/>
                      </a:ext>
                    </a:extLst>
                  </p:cNvPr>
                  <p:cNvSpPr/>
                  <p:nvPr/>
                </p:nvSpPr>
                <p:spPr>
                  <a:xfrm>
                    <a:off x="1200281" y="7572610"/>
                    <a:ext cx="1430027" cy="856026"/>
                  </a:xfrm>
                  <a:custGeom>
                    <a:avLst/>
                    <a:gdLst>
                      <a:gd name="connsiteX0" fmla="*/ 0 w 1642110"/>
                      <a:gd name="connsiteY0" fmla="*/ 403860 h 982980"/>
                      <a:gd name="connsiteX1" fmla="*/ 144780 w 1642110"/>
                      <a:gd name="connsiteY1" fmla="*/ 205740 h 982980"/>
                      <a:gd name="connsiteX2" fmla="*/ 377190 w 1642110"/>
                      <a:gd name="connsiteY2" fmla="*/ 327660 h 982980"/>
                      <a:gd name="connsiteX3" fmla="*/ 845820 w 1642110"/>
                      <a:gd name="connsiteY3" fmla="*/ 0 h 982980"/>
                      <a:gd name="connsiteX4" fmla="*/ 1101090 w 1642110"/>
                      <a:gd name="connsiteY4" fmla="*/ 205740 h 982980"/>
                      <a:gd name="connsiteX5" fmla="*/ 1642110 w 1642110"/>
                      <a:gd name="connsiteY5" fmla="*/ 495300 h 982980"/>
                      <a:gd name="connsiteX6" fmla="*/ 1455420 w 1642110"/>
                      <a:gd name="connsiteY6" fmla="*/ 922020 h 982980"/>
                      <a:gd name="connsiteX7" fmla="*/ 1055370 w 1642110"/>
                      <a:gd name="connsiteY7" fmla="*/ 777240 h 982980"/>
                      <a:gd name="connsiteX8" fmla="*/ 925830 w 1642110"/>
                      <a:gd name="connsiteY8" fmla="*/ 982980 h 982980"/>
                      <a:gd name="connsiteX9" fmla="*/ 590550 w 1642110"/>
                      <a:gd name="connsiteY9" fmla="*/ 807720 h 982980"/>
                      <a:gd name="connsiteX10" fmla="*/ 0 w 1642110"/>
                      <a:gd name="connsiteY10" fmla="*/ 403860 h 982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642110" h="982980">
                        <a:moveTo>
                          <a:pt x="0" y="403860"/>
                        </a:moveTo>
                        <a:lnTo>
                          <a:pt x="144780" y="205740"/>
                        </a:lnTo>
                        <a:lnTo>
                          <a:pt x="377190" y="327660"/>
                        </a:lnTo>
                        <a:lnTo>
                          <a:pt x="845820" y="0"/>
                        </a:lnTo>
                        <a:lnTo>
                          <a:pt x="1101090" y="205740"/>
                        </a:lnTo>
                        <a:lnTo>
                          <a:pt x="1642110" y="495300"/>
                        </a:lnTo>
                        <a:lnTo>
                          <a:pt x="1455420" y="922020"/>
                        </a:lnTo>
                        <a:lnTo>
                          <a:pt x="1055370" y="777240"/>
                        </a:lnTo>
                        <a:lnTo>
                          <a:pt x="925830" y="982980"/>
                        </a:lnTo>
                        <a:lnTo>
                          <a:pt x="590550" y="807720"/>
                        </a:lnTo>
                        <a:lnTo>
                          <a:pt x="0" y="403860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rgbClr val="175CE6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>
                      <a:latin typeface="Corbel Light" panose="020B0303020204020204" pitchFamily="34" charset="0"/>
                    </a:endParaRPr>
                  </a:p>
                </p:txBody>
              </p:sp>
              <p:sp>
                <p:nvSpPr>
                  <p:cNvPr id="100" name="Figura a mano libera: forma 99">
                    <a:extLst>
                      <a:ext uri="{FF2B5EF4-FFF2-40B4-BE49-F238E27FC236}">
                        <a16:creationId xmlns:a16="http://schemas.microsoft.com/office/drawing/2014/main" id="{8ECBC96F-0E64-C5E9-21AD-9916B6A03B33}"/>
                      </a:ext>
                    </a:extLst>
                  </p:cNvPr>
                  <p:cNvSpPr/>
                  <p:nvPr/>
                </p:nvSpPr>
                <p:spPr>
                  <a:xfrm>
                    <a:off x="1246732" y="8086889"/>
                    <a:ext cx="1592606" cy="786349"/>
                  </a:xfrm>
                  <a:custGeom>
                    <a:avLst/>
                    <a:gdLst>
                      <a:gd name="connsiteX0" fmla="*/ 0 w 1828800"/>
                      <a:gd name="connsiteY0" fmla="*/ 209550 h 902970"/>
                      <a:gd name="connsiteX1" fmla="*/ 167640 w 1828800"/>
                      <a:gd name="connsiteY1" fmla="*/ 0 h 902970"/>
                      <a:gd name="connsiteX2" fmla="*/ 556260 w 1828800"/>
                      <a:gd name="connsiteY2" fmla="*/ 255270 h 902970"/>
                      <a:gd name="connsiteX3" fmla="*/ 891540 w 1828800"/>
                      <a:gd name="connsiteY3" fmla="*/ 422910 h 902970"/>
                      <a:gd name="connsiteX4" fmla="*/ 1013460 w 1828800"/>
                      <a:gd name="connsiteY4" fmla="*/ 209550 h 902970"/>
                      <a:gd name="connsiteX5" fmla="*/ 1409700 w 1828800"/>
                      <a:gd name="connsiteY5" fmla="*/ 358140 h 902970"/>
                      <a:gd name="connsiteX6" fmla="*/ 1657350 w 1828800"/>
                      <a:gd name="connsiteY6" fmla="*/ 274320 h 902970"/>
                      <a:gd name="connsiteX7" fmla="*/ 1828800 w 1828800"/>
                      <a:gd name="connsiteY7" fmla="*/ 716280 h 902970"/>
                      <a:gd name="connsiteX8" fmla="*/ 1249680 w 1828800"/>
                      <a:gd name="connsiteY8" fmla="*/ 902970 h 902970"/>
                      <a:gd name="connsiteX9" fmla="*/ 723900 w 1828800"/>
                      <a:gd name="connsiteY9" fmla="*/ 681990 h 902970"/>
                      <a:gd name="connsiteX10" fmla="*/ 0 w 1828800"/>
                      <a:gd name="connsiteY10" fmla="*/ 209550 h 9029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828800" h="902970">
                        <a:moveTo>
                          <a:pt x="0" y="209550"/>
                        </a:moveTo>
                        <a:lnTo>
                          <a:pt x="167640" y="0"/>
                        </a:lnTo>
                        <a:lnTo>
                          <a:pt x="556260" y="255270"/>
                        </a:lnTo>
                        <a:lnTo>
                          <a:pt x="891540" y="422910"/>
                        </a:lnTo>
                        <a:lnTo>
                          <a:pt x="1013460" y="209550"/>
                        </a:lnTo>
                        <a:lnTo>
                          <a:pt x="1409700" y="358140"/>
                        </a:lnTo>
                        <a:lnTo>
                          <a:pt x="1657350" y="274320"/>
                        </a:lnTo>
                        <a:lnTo>
                          <a:pt x="1828800" y="716280"/>
                        </a:lnTo>
                        <a:lnTo>
                          <a:pt x="1249680" y="902970"/>
                        </a:lnTo>
                        <a:lnTo>
                          <a:pt x="723900" y="681990"/>
                        </a:lnTo>
                        <a:lnTo>
                          <a:pt x="0" y="209550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rgbClr val="FF67DE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>
                      <a:latin typeface="Corbel Light" panose="020B0303020204020204" pitchFamily="34" charset="0"/>
                    </a:endParaRPr>
                  </a:p>
                </p:txBody>
              </p:sp>
              <p:sp>
                <p:nvSpPr>
                  <p:cNvPr id="101" name="Figura a mano libera: forma 100">
                    <a:extLst>
                      <a:ext uri="{FF2B5EF4-FFF2-40B4-BE49-F238E27FC236}">
                        <a16:creationId xmlns:a16="http://schemas.microsoft.com/office/drawing/2014/main" id="{C4EFD3A0-C12B-70EC-B1C0-84308190F5FB}"/>
                      </a:ext>
                    </a:extLst>
                  </p:cNvPr>
                  <p:cNvSpPr/>
                  <p:nvPr/>
                </p:nvSpPr>
                <p:spPr>
                  <a:xfrm>
                    <a:off x="1256685" y="8398774"/>
                    <a:ext cx="1390212" cy="1011968"/>
                  </a:xfrm>
                  <a:custGeom>
                    <a:avLst/>
                    <a:gdLst>
                      <a:gd name="connsiteX0" fmla="*/ 0 w 1596390"/>
                      <a:gd name="connsiteY0" fmla="*/ 213360 h 1162050"/>
                      <a:gd name="connsiteX1" fmla="*/ 140970 w 1596390"/>
                      <a:gd name="connsiteY1" fmla="*/ 0 h 1162050"/>
                      <a:gd name="connsiteX2" fmla="*/ 720090 w 1596390"/>
                      <a:gd name="connsiteY2" fmla="*/ 365760 h 1162050"/>
                      <a:gd name="connsiteX3" fmla="*/ 1596390 w 1596390"/>
                      <a:gd name="connsiteY3" fmla="*/ 895350 h 1162050"/>
                      <a:gd name="connsiteX4" fmla="*/ 1402080 w 1596390"/>
                      <a:gd name="connsiteY4" fmla="*/ 1162050 h 1162050"/>
                      <a:gd name="connsiteX5" fmla="*/ 0 w 1596390"/>
                      <a:gd name="connsiteY5" fmla="*/ 213360 h 1162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96390" h="1162050">
                        <a:moveTo>
                          <a:pt x="0" y="213360"/>
                        </a:moveTo>
                        <a:lnTo>
                          <a:pt x="140970" y="0"/>
                        </a:lnTo>
                        <a:lnTo>
                          <a:pt x="720090" y="365760"/>
                        </a:lnTo>
                        <a:lnTo>
                          <a:pt x="1596390" y="895350"/>
                        </a:lnTo>
                        <a:lnTo>
                          <a:pt x="1402080" y="1162050"/>
                        </a:lnTo>
                        <a:lnTo>
                          <a:pt x="0" y="213360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rgbClr val="FFAF00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it-IT" dirty="0">
                        <a:latin typeface="Corbel Light" panose="020B0303020204020204" pitchFamily="34" charset="0"/>
                      </a:rPr>
                      <a:t>{</a:t>
                    </a:r>
                  </a:p>
                </p:txBody>
              </p:sp>
              <p:sp>
                <p:nvSpPr>
                  <p:cNvPr id="102" name="Rettangolo 101">
                    <a:extLst>
                      <a:ext uri="{FF2B5EF4-FFF2-40B4-BE49-F238E27FC236}">
                        <a16:creationId xmlns:a16="http://schemas.microsoft.com/office/drawing/2014/main" id="{FC57AB94-81F3-4B52-3F13-7F80B71D2349}"/>
                      </a:ext>
                    </a:extLst>
                  </p:cNvPr>
                  <p:cNvSpPr/>
                  <p:nvPr/>
                </p:nvSpPr>
                <p:spPr>
                  <a:xfrm>
                    <a:off x="3020733" y="6947852"/>
                    <a:ext cx="936584" cy="283548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>
                      <a:latin typeface="Corbel Light" panose="020B0303020204020204" pitchFamily="34" charset="0"/>
                    </a:endParaRPr>
                  </a:p>
                </p:txBody>
              </p:sp>
              <p:grpSp>
                <p:nvGrpSpPr>
                  <p:cNvPr id="103" name="Gruppo 102">
                    <a:extLst>
                      <a:ext uri="{FF2B5EF4-FFF2-40B4-BE49-F238E27FC236}">
                        <a16:creationId xmlns:a16="http://schemas.microsoft.com/office/drawing/2014/main" id="{72F83193-B107-0B80-E23D-E487DBC2EF5F}"/>
                      </a:ext>
                    </a:extLst>
                  </p:cNvPr>
                  <p:cNvGrpSpPr/>
                  <p:nvPr/>
                </p:nvGrpSpPr>
                <p:grpSpPr>
                  <a:xfrm>
                    <a:off x="3020733" y="7138195"/>
                    <a:ext cx="919995" cy="2642940"/>
                    <a:chOff x="6298265" y="329896"/>
                    <a:chExt cx="1056436" cy="3034903"/>
                  </a:xfrm>
                  <a:solidFill>
                    <a:schemeClr val="bg1"/>
                  </a:solidFill>
                </p:grpSpPr>
                <p:sp>
                  <p:nvSpPr>
                    <p:cNvPr id="104" name="Rettangolo 103">
                      <a:extLst>
                        <a:ext uri="{FF2B5EF4-FFF2-40B4-BE49-F238E27FC236}">
                          <a16:creationId xmlns:a16="http://schemas.microsoft.com/office/drawing/2014/main" id="{1EB46C94-7BC9-31FF-4BEF-3A5888BEAB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69024" y="811911"/>
                      <a:ext cx="318516" cy="318516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D7191C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latin typeface="Corbel Light" panose="020B0303020204020204" pitchFamily="34" charset="0"/>
                      </a:endParaRPr>
                    </a:p>
                  </p:txBody>
                </p:sp>
                <p:sp>
                  <p:nvSpPr>
                    <p:cNvPr id="105" name="Rettangolo 104">
                      <a:extLst>
                        <a:ext uri="{FF2B5EF4-FFF2-40B4-BE49-F238E27FC236}">
                          <a16:creationId xmlns:a16="http://schemas.microsoft.com/office/drawing/2014/main" id="{9279EC21-EF3E-0118-74D1-1AB6A778E1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69024" y="2963988"/>
                      <a:ext cx="318516" cy="318516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AF00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latin typeface="Corbel Light" panose="020B0303020204020204" pitchFamily="34" charset="0"/>
                      </a:endParaRPr>
                    </a:p>
                  </p:txBody>
                </p:sp>
                <p:sp>
                  <p:nvSpPr>
                    <p:cNvPr id="106" name="Rettangolo 105">
                      <a:extLst>
                        <a:ext uri="{FF2B5EF4-FFF2-40B4-BE49-F238E27FC236}">
                          <a16:creationId xmlns:a16="http://schemas.microsoft.com/office/drawing/2014/main" id="{61C92550-01BB-059D-E6F5-3B4127A3D0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69024" y="2101786"/>
                      <a:ext cx="318516" cy="318516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175CE6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latin typeface="Corbel Light" panose="020B0303020204020204" pitchFamily="34" charset="0"/>
                      </a:endParaRPr>
                    </a:p>
                  </p:txBody>
                </p:sp>
                <p:sp>
                  <p:nvSpPr>
                    <p:cNvPr id="107" name="Rettangolo 106">
                      <a:extLst>
                        <a:ext uri="{FF2B5EF4-FFF2-40B4-BE49-F238E27FC236}">
                          <a16:creationId xmlns:a16="http://schemas.microsoft.com/office/drawing/2014/main" id="{4E675375-CC75-1DD1-B6D5-8E8EC37810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0548" y="1238250"/>
                      <a:ext cx="318516" cy="318516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E200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latin typeface="Corbel Light" panose="020B0303020204020204" pitchFamily="34" charset="0"/>
                      </a:endParaRPr>
                    </a:p>
                  </p:txBody>
                </p:sp>
                <p:sp>
                  <p:nvSpPr>
                    <p:cNvPr id="108" name="Rettangolo 107">
                      <a:extLst>
                        <a:ext uri="{FF2B5EF4-FFF2-40B4-BE49-F238E27FC236}">
                          <a16:creationId xmlns:a16="http://schemas.microsoft.com/office/drawing/2014/main" id="{79D54CA1-01EE-5E89-C620-051A07CB78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69024" y="1670685"/>
                      <a:ext cx="318516" cy="318516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74E60F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latin typeface="Corbel Light" panose="020B0303020204020204" pitchFamily="34" charset="0"/>
                      </a:endParaRPr>
                    </a:p>
                  </p:txBody>
                </p:sp>
                <p:sp>
                  <p:nvSpPr>
                    <p:cNvPr id="109" name="Rettangolo 108">
                      <a:extLst>
                        <a:ext uri="{FF2B5EF4-FFF2-40B4-BE49-F238E27FC236}">
                          <a16:creationId xmlns:a16="http://schemas.microsoft.com/office/drawing/2014/main" id="{EE58826B-8BEF-BA98-B358-720F65F8EA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69024" y="2532887"/>
                      <a:ext cx="318516" cy="318516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67DE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latin typeface="Corbel Light" panose="020B0303020204020204" pitchFamily="34" charset="0"/>
                      </a:endParaRPr>
                    </a:p>
                  </p:txBody>
                </p:sp>
                <p:sp>
                  <p:nvSpPr>
                    <p:cNvPr id="110" name="CasellaDiTesto 109">
                      <a:extLst>
                        <a:ext uri="{FF2B5EF4-FFF2-40B4-BE49-F238E27FC236}">
                          <a16:creationId xmlns:a16="http://schemas.microsoft.com/office/drawing/2014/main" id="{D8DCB8EA-A162-726B-305A-ADDE2D7B4ED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66358" y="786504"/>
                      <a:ext cx="320253" cy="43707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it-IT" dirty="0">
                          <a:latin typeface="Corbel Light" panose="020B0303020204020204" pitchFamily="34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11" name="CasellaDiTesto 110">
                      <a:extLst>
                        <a:ext uri="{FF2B5EF4-FFF2-40B4-BE49-F238E27FC236}">
                          <a16:creationId xmlns:a16="http://schemas.microsoft.com/office/drawing/2014/main" id="{36C95186-FD35-1169-082D-280DFCC4C54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50640" y="1212841"/>
                      <a:ext cx="351688" cy="43707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it-IT" dirty="0">
                          <a:latin typeface="Corbel Light" panose="020B0303020204020204" pitchFamily="34" charset="0"/>
                        </a:rPr>
                        <a:t>2</a:t>
                      </a:r>
                    </a:p>
                  </p:txBody>
                </p:sp>
                <p:sp>
                  <p:nvSpPr>
                    <p:cNvPr id="112" name="CasellaDiTesto 111">
                      <a:extLst>
                        <a:ext uri="{FF2B5EF4-FFF2-40B4-BE49-F238E27FC236}">
                          <a16:creationId xmlns:a16="http://schemas.microsoft.com/office/drawing/2014/main" id="{4FCA58E3-96B7-598A-8334-F8B2E699C15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63583" y="1639181"/>
                      <a:ext cx="325801" cy="43707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it-IT" dirty="0">
                          <a:latin typeface="Corbel Light" panose="020B0303020204020204" pitchFamily="34" charset="0"/>
                        </a:rPr>
                        <a:t>3</a:t>
                      </a:r>
                    </a:p>
                  </p:txBody>
                </p:sp>
                <p:sp>
                  <p:nvSpPr>
                    <p:cNvPr id="113" name="CasellaDiTesto 112">
                      <a:extLst>
                        <a:ext uri="{FF2B5EF4-FFF2-40B4-BE49-F238E27FC236}">
                          <a16:creationId xmlns:a16="http://schemas.microsoft.com/office/drawing/2014/main" id="{EA3A3CB6-9289-4284-B6B5-3C8E59D0BC9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60298" y="2075045"/>
                      <a:ext cx="347990" cy="43707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it-IT" dirty="0">
                          <a:latin typeface="Corbel Light" panose="020B0303020204020204" pitchFamily="34" charset="0"/>
                        </a:rPr>
                        <a:t>4</a:t>
                      </a:r>
                    </a:p>
                  </p:txBody>
                </p:sp>
                <p:sp>
                  <p:nvSpPr>
                    <p:cNvPr id="114" name="CasellaDiTesto 113">
                      <a:extLst>
                        <a:ext uri="{FF2B5EF4-FFF2-40B4-BE49-F238E27FC236}">
                          <a16:creationId xmlns:a16="http://schemas.microsoft.com/office/drawing/2014/main" id="{D1603E43-37C2-B4F9-3A9A-4B6B9396BAC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64923" y="2501384"/>
                      <a:ext cx="338743" cy="43707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it-IT" dirty="0">
                          <a:latin typeface="Corbel Light" panose="020B0303020204020204" pitchFamily="34" charset="0"/>
                        </a:rPr>
                        <a:t>5</a:t>
                      </a:r>
                    </a:p>
                  </p:txBody>
                </p:sp>
                <p:sp>
                  <p:nvSpPr>
                    <p:cNvPr id="115" name="CasellaDiTesto 114">
                      <a:extLst>
                        <a:ext uri="{FF2B5EF4-FFF2-40B4-BE49-F238E27FC236}">
                          <a16:creationId xmlns:a16="http://schemas.microsoft.com/office/drawing/2014/main" id="{0106DA64-CEB2-50D3-A6DB-3B21A56E96C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56416" y="2927723"/>
                      <a:ext cx="346140" cy="43707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it-IT" dirty="0">
                          <a:latin typeface="Corbel Light" panose="020B0303020204020204" pitchFamily="34" charset="0"/>
                        </a:rPr>
                        <a:t>6</a:t>
                      </a:r>
                    </a:p>
                  </p:txBody>
                </p:sp>
                <p:sp>
                  <p:nvSpPr>
                    <p:cNvPr id="116" name="CasellaDiTesto 115">
                      <a:extLst>
                        <a:ext uri="{FF2B5EF4-FFF2-40B4-BE49-F238E27FC236}">
                          <a16:creationId xmlns:a16="http://schemas.microsoft.com/office/drawing/2014/main" id="{4BA91F78-4DCD-8C60-F241-E3D8F1284D9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298265" y="329896"/>
                      <a:ext cx="1056436" cy="443266"/>
                    </a:xfrm>
                    <a:prstGeom prst="rect">
                      <a:avLst/>
                    </a:prstGeom>
                    <a:grp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it-IT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orbel Light" panose="020B0303020204020204" pitchFamily="34" charset="0"/>
                        </a:rPr>
                        <a:t>Blocks</a:t>
                      </a:r>
                      <a:r>
                        <a:rPr lang="it-IT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orbel Light" panose="020B0303020204020204" pitchFamily="34" charset="0"/>
                        </a:rPr>
                        <a:t> </a:t>
                      </a:r>
                    </a:p>
                  </p:txBody>
                </p:sp>
              </p:grpSp>
            </p:grpSp>
            <p:grpSp>
              <p:nvGrpSpPr>
                <p:cNvPr id="86" name="Gruppo 85">
                  <a:extLst>
                    <a:ext uri="{FF2B5EF4-FFF2-40B4-BE49-F238E27FC236}">
                      <a16:creationId xmlns:a16="http://schemas.microsoft.com/office/drawing/2014/main" id="{6BDE8903-91E3-5E7C-1CE1-2742D4955A39}"/>
                    </a:ext>
                  </a:extLst>
                </p:cNvPr>
                <p:cNvGrpSpPr/>
                <p:nvPr/>
              </p:nvGrpSpPr>
              <p:grpSpPr>
                <a:xfrm>
                  <a:off x="8247181" y="742168"/>
                  <a:ext cx="3559760" cy="3571745"/>
                  <a:chOff x="-412300" y="2234514"/>
                  <a:chExt cx="4799939" cy="4816098"/>
                </a:xfrm>
              </p:grpSpPr>
              <p:pic>
                <p:nvPicPr>
                  <p:cNvPr id="90" name="Immagine 89">
                    <a:extLst>
                      <a:ext uri="{FF2B5EF4-FFF2-40B4-BE49-F238E27FC236}">
                        <a16:creationId xmlns:a16="http://schemas.microsoft.com/office/drawing/2014/main" id="{3444764A-CCE9-18D1-2DF4-29A11960D30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8290" t="2913" r="13867" b="43394"/>
                  <a:stretch/>
                </p:blipFill>
                <p:spPr>
                  <a:xfrm>
                    <a:off x="-412300" y="2234514"/>
                    <a:ext cx="4799939" cy="4816098"/>
                  </a:xfrm>
                  <a:prstGeom prst="rect">
                    <a:avLst/>
                  </a:prstGeom>
                  <a:ln>
                    <a:noFill/>
                  </a:ln>
                </p:spPr>
              </p:pic>
              <p:sp>
                <p:nvSpPr>
                  <p:cNvPr id="91" name="CasellaDiTesto 90">
                    <a:extLst>
                      <a:ext uri="{FF2B5EF4-FFF2-40B4-BE49-F238E27FC236}">
                        <a16:creationId xmlns:a16="http://schemas.microsoft.com/office/drawing/2014/main" id="{8ED0AC4D-5041-56CD-EE00-B8851A1B3D7F}"/>
                      </a:ext>
                    </a:extLst>
                  </p:cNvPr>
                  <p:cNvSpPr txBox="1"/>
                  <p:nvPr/>
                </p:nvSpPr>
                <p:spPr>
                  <a:xfrm>
                    <a:off x="2083553" y="2767649"/>
                    <a:ext cx="259047" cy="501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dirty="0">
                        <a:solidFill>
                          <a:schemeClr val="bg1"/>
                        </a:solidFill>
                        <a:latin typeface="Corbel Light" panose="020B0303020204020204" pitchFamily="34" charset="0"/>
                      </a:rPr>
                      <a:t>W</a:t>
                    </a:r>
                    <a:r>
                      <a:rPr lang="it-IT" dirty="0">
                        <a:latin typeface="Corbel Light" panose="020B0303020204020204" pitchFamily="34" charset="0"/>
                      </a:rPr>
                      <a:t> </a:t>
                    </a:r>
                  </a:p>
                </p:txBody>
              </p:sp>
              <p:sp>
                <p:nvSpPr>
                  <p:cNvPr id="92" name="CasellaDiTesto 91">
                    <a:extLst>
                      <a:ext uri="{FF2B5EF4-FFF2-40B4-BE49-F238E27FC236}">
                        <a16:creationId xmlns:a16="http://schemas.microsoft.com/office/drawing/2014/main" id="{9841DDEC-7167-B4B9-333C-E24655E937DB}"/>
                      </a:ext>
                    </a:extLst>
                  </p:cNvPr>
                  <p:cNvSpPr txBox="1"/>
                  <p:nvPr/>
                </p:nvSpPr>
                <p:spPr>
                  <a:xfrm>
                    <a:off x="1720122" y="3898744"/>
                    <a:ext cx="259047" cy="501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dirty="0">
                        <a:solidFill>
                          <a:schemeClr val="bg1"/>
                        </a:solidFill>
                        <a:latin typeface="Corbel Light" panose="020B0303020204020204" pitchFamily="34" charset="0"/>
                      </a:rPr>
                      <a:t>E</a:t>
                    </a:r>
                    <a:r>
                      <a:rPr lang="it-IT" dirty="0">
                        <a:latin typeface="Corbel Light" panose="020B0303020204020204" pitchFamily="34" charset="0"/>
                      </a:rPr>
                      <a:t> </a:t>
                    </a:r>
                  </a:p>
                </p:txBody>
              </p:sp>
              <p:sp>
                <p:nvSpPr>
                  <p:cNvPr id="93" name="CasellaDiTesto 92">
                    <a:extLst>
                      <a:ext uri="{FF2B5EF4-FFF2-40B4-BE49-F238E27FC236}">
                        <a16:creationId xmlns:a16="http://schemas.microsoft.com/office/drawing/2014/main" id="{DDE70A52-8787-DDBB-B4A3-FBF6411BC7BA}"/>
                      </a:ext>
                    </a:extLst>
                  </p:cNvPr>
                  <p:cNvSpPr txBox="1"/>
                  <p:nvPr/>
                </p:nvSpPr>
                <p:spPr>
                  <a:xfrm>
                    <a:off x="1560327" y="5183235"/>
                    <a:ext cx="259047" cy="501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dirty="0">
                        <a:solidFill>
                          <a:schemeClr val="bg1"/>
                        </a:solidFill>
                        <a:latin typeface="Corbel Light" panose="020B0303020204020204" pitchFamily="34" charset="0"/>
                      </a:rPr>
                      <a:t>C</a:t>
                    </a:r>
                    <a:r>
                      <a:rPr lang="it-IT" dirty="0">
                        <a:latin typeface="Corbel Light" panose="020B0303020204020204" pitchFamily="34" charset="0"/>
                      </a:rPr>
                      <a:t> </a:t>
                    </a:r>
                  </a:p>
                </p:txBody>
              </p:sp>
              <p:sp>
                <p:nvSpPr>
                  <p:cNvPr id="94" name="CasellaDiTesto 93">
                    <a:extLst>
                      <a:ext uri="{FF2B5EF4-FFF2-40B4-BE49-F238E27FC236}">
                        <a16:creationId xmlns:a16="http://schemas.microsoft.com/office/drawing/2014/main" id="{05F78825-09D2-2474-73C8-676A40398D4A}"/>
                      </a:ext>
                    </a:extLst>
                  </p:cNvPr>
                  <p:cNvSpPr txBox="1"/>
                  <p:nvPr/>
                </p:nvSpPr>
                <p:spPr>
                  <a:xfrm>
                    <a:off x="924419" y="6132236"/>
                    <a:ext cx="259047" cy="50131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dirty="0">
                        <a:solidFill>
                          <a:schemeClr val="bg1"/>
                        </a:solidFill>
                        <a:latin typeface="Corbel Light" panose="020B0303020204020204" pitchFamily="34" charset="0"/>
                      </a:rPr>
                      <a:t>L</a:t>
                    </a:r>
                    <a:r>
                      <a:rPr lang="it-IT" dirty="0">
                        <a:latin typeface="Corbel Light" panose="020B0303020204020204" pitchFamily="34" charset="0"/>
                      </a:rPr>
                      <a:t> </a:t>
                    </a:r>
                  </a:p>
                </p:txBody>
              </p:sp>
            </p:grpSp>
            <p:cxnSp>
              <p:nvCxnSpPr>
                <p:cNvPr id="87" name="Connettore diritto 86">
                  <a:extLst>
                    <a:ext uri="{FF2B5EF4-FFF2-40B4-BE49-F238E27FC236}">
                      <a16:creationId xmlns:a16="http://schemas.microsoft.com/office/drawing/2014/main" id="{01C355C4-13D9-2710-B35C-311A45587301}"/>
                    </a:ext>
                  </a:extLst>
                </p:cNvPr>
                <p:cNvCxnSpPr>
                  <a:cxnSpLocks/>
                  <a:stCxn id="96" idx="5"/>
                </p:cNvCxnSpPr>
                <p:nvPr/>
              </p:nvCxnSpPr>
              <p:spPr>
                <a:xfrm flipV="1">
                  <a:off x="6172704" y="736336"/>
                  <a:ext cx="2074477" cy="527197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Connettore diritto 87">
                  <a:extLst>
                    <a:ext uri="{FF2B5EF4-FFF2-40B4-BE49-F238E27FC236}">
                      <a16:creationId xmlns:a16="http://schemas.microsoft.com/office/drawing/2014/main" id="{C5209171-08F7-9FAE-8163-80FED1BFB84A}"/>
                    </a:ext>
                  </a:extLst>
                </p:cNvPr>
                <p:cNvCxnSpPr>
                  <a:cxnSpLocks/>
                  <a:stCxn id="96" idx="1"/>
                </p:cNvCxnSpPr>
                <p:nvPr/>
              </p:nvCxnSpPr>
              <p:spPr>
                <a:xfrm>
                  <a:off x="5925092" y="2330169"/>
                  <a:ext cx="2322089" cy="1956355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89" name="Immagine 88">
                  <a:extLst>
                    <a:ext uri="{FF2B5EF4-FFF2-40B4-BE49-F238E27FC236}">
                      <a16:creationId xmlns:a16="http://schemas.microsoft.com/office/drawing/2014/main" id="{1325C908-676D-34C3-5BA6-C2239ED953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524" t="4644" r="53107" b="36772"/>
                <a:stretch/>
              </p:blipFill>
              <p:spPr>
                <a:xfrm>
                  <a:off x="425916" y="745626"/>
                  <a:ext cx="3559760" cy="3564831"/>
                </a:xfrm>
                <a:prstGeom prst="rect">
                  <a:avLst/>
                </a:prstGeom>
              </p:spPr>
            </p:pic>
          </p:grpSp>
          <p:sp>
            <p:nvSpPr>
              <p:cNvPr id="84" name="Connettore 83">
                <a:extLst>
                  <a:ext uri="{FF2B5EF4-FFF2-40B4-BE49-F238E27FC236}">
                    <a16:creationId xmlns:a16="http://schemas.microsoft.com/office/drawing/2014/main" id="{F9728772-C405-BA11-0AB8-50D1E02A6389}"/>
                  </a:ext>
                </a:extLst>
              </p:cNvPr>
              <p:cNvSpPr/>
              <p:nvPr/>
            </p:nvSpPr>
            <p:spPr>
              <a:xfrm>
                <a:off x="1325526" y="1935124"/>
                <a:ext cx="122866" cy="122866"/>
              </a:xfrm>
              <a:prstGeom prst="flowChartConnector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117" name="Gruppo 116">
              <a:extLst>
                <a:ext uri="{FF2B5EF4-FFF2-40B4-BE49-F238E27FC236}">
                  <a16:creationId xmlns:a16="http://schemas.microsoft.com/office/drawing/2014/main" id="{11EF01D6-C745-F3D9-788F-CE24FA1F468A}"/>
                </a:ext>
              </a:extLst>
            </p:cNvPr>
            <p:cNvGrpSpPr/>
            <p:nvPr/>
          </p:nvGrpSpPr>
          <p:grpSpPr>
            <a:xfrm>
              <a:off x="8219379" y="4276135"/>
              <a:ext cx="4116968" cy="1915909"/>
              <a:chOff x="8563326" y="4165621"/>
              <a:chExt cx="4116968" cy="1915909"/>
            </a:xfrm>
          </p:grpSpPr>
          <p:sp>
            <p:nvSpPr>
              <p:cNvPr id="118" name="CasellaDiTesto 117">
                <a:extLst>
                  <a:ext uri="{FF2B5EF4-FFF2-40B4-BE49-F238E27FC236}">
                    <a16:creationId xmlns:a16="http://schemas.microsoft.com/office/drawing/2014/main" id="{BE60908E-9268-46BB-185D-FE522CC5A4A8}"/>
                  </a:ext>
                </a:extLst>
              </p:cNvPr>
              <p:cNvSpPr txBox="1"/>
              <p:nvPr/>
            </p:nvSpPr>
            <p:spPr>
              <a:xfrm>
                <a:off x="8563326" y="4296897"/>
                <a:ext cx="36218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orbel Light" panose="020B0303020204020204" pitchFamily="34" charset="0"/>
                  </a:rPr>
                  <a:t>Treatments</a:t>
                </a:r>
                <a:r>
                  <a:rPr lang="it-IT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orbel Light" panose="020B0303020204020204" pitchFamily="34" charset="0"/>
                  </a:rPr>
                  <a:t>	</a:t>
                </a:r>
              </a:p>
            </p:txBody>
          </p:sp>
          <p:sp>
            <p:nvSpPr>
              <p:cNvPr id="119" name="CasellaDiTesto 118">
                <a:extLst>
                  <a:ext uri="{FF2B5EF4-FFF2-40B4-BE49-F238E27FC236}">
                    <a16:creationId xmlns:a16="http://schemas.microsoft.com/office/drawing/2014/main" id="{F037DB23-CF7D-7C5C-CC0A-A1F8DF33746B}"/>
                  </a:ext>
                </a:extLst>
              </p:cNvPr>
              <p:cNvSpPr txBox="1"/>
              <p:nvPr/>
            </p:nvSpPr>
            <p:spPr>
              <a:xfrm>
                <a:off x="8972399" y="4165621"/>
                <a:ext cx="3707895" cy="1915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it-IT" dirty="0">
                  <a:latin typeface="Corbel Light" panose="020B0303020204020204" pitchFamily="34" charset="0"/>
                </a:endParaRPr>
              </a:p>
              <a:p>
                <a:endParaRPr lang="it-IT" sz="1050" dirty="0">
                  <a:latin typeface="Corbel Light" panose="020B0303020204020204" pitchFamily="34" charset="0"/>
                </a:endParaRPr>
              </a:p>
              <a:p>
                <a:r>
                  <a:rPr lang="it-IT" dirty="0" err="1">
                    <a:latin typeface="Corbel Light" panose="020B0303020204020204" pitchFamily="34" charset="0"/>
                  </a:rPr>
                  <a:t>heat</a:t>
                </a:r>
                <a:r>
                  <a:rPr lang="it-IT" dirty="0">
                    <a:latin typeface="Corbel Light" panose="020B0303020204020204" pitchFamily="34" charset="0"/>
                  </a:rPr>
                  <a:t> </a:t>
                </a:r>
                <a:r>
                  <a:rPr lang="it-IT" dirty="0" err="1">
                    <a:latin typeface="Corbel Light" panose="020B0303020204020204" pitchFamily="34" charset="0"/>
                  </a:rPr>
                  <a:t>waves</a:t>
                </a:r>
                <a:r>
                  <a:rPr lang="it-IT" dirty="0">
                    <a:latin typeface="Corbel Light" panose="020B0303020204020204" pitchFamily="34" charset="0"/>
                  </a:rPr>
                  <a:t> for Whole </a:t>
                </a:r>
                <a:r>
                  <a:rPr lang="it-IT" dirty="0" err="1">
                    <a:latin typeface="Corbel Light" panose="020B0303020204020204" pitchFamily="34" charset="0"/>
                  </a:rPr>
                  <a:t>growing</a:t>
                </a:r>
                <a:r>
                  <a:rPr lang="it-IT" dirty="0">
                    <a:latin typeface="Corbel Light" panose="020B0303020204020204" pitchFamily="34" charset="0"/>
                  </a:rPr>
                  <a:t>                     season</a:t>
                </a:r>
              </a:p>
              <a:p>
                <a:r>
                  <a:rPr lang="it-IT" dirty="0" err="1">
                    <a:latin typeface="Corbel Light" panose="020B0303020204020204" pitchFamily="34" charset="0"/>
                  </a:rPr>
                  <a:t>heat</a:t>
                </a:r>
                <a:r>
                  <a:rPr lang="it-IT" dirty="0">
                    <a:latin typeface="Corbel Light" panose="020B0303020204020204" pitchFamily="34" charset="0"/>
                  </a:rPr>
                  <a:t> </a:t>
                </a:r>
                <a:r>
                  <a:rPr lang="it-IT" dirty="0" err="1">
                    <a:latin typeface="Corbel Light" panose="020B0303020204020204" pitchFamily="34" charset="0"/>
                  </a:rPr>
                  <a:t>waves</a:t>
                </a:r>
                <a:r>
                  <a:rPr lang="it-IT" dirty="0">
                    <a:latin typeface="Corbel Light" panose="020B0303020204020204" pitchFamily="34" charset="0"/>
                  </a:rPr>
                  <a:t> for Early </a:t>
                </a:r>
                <a:r>
                  <a:rPr lang="it-IT" dirty="0" err="1">
                    <a:latin typeface="Corbel Light" panose="020B0303020204020204" pitchFamily="34" charset="0"/>
                  </a:rPr>
                  <a:t>growing</a:t>
                </a:r>
                <a:r>
                  <a:rPr lang="it-IT" dirty="0">
                    <a:latin typeface="Corbel Light" panose="020B0303020204020204" pitchFamily="34" charset="0"/>
                  </a:rPr>
                  <a:t> season</a:t>
                </a:r>
              </a:p>
              <a:p>
                <a:r>
                  <a:rPr lang="it-IT" dirty="0" err="1">
                    <a:latin typeface="Corbel Light" panose="020B0303020204020204" pitchFamily="34" charset="0"/>
                  </a:rPr>
                  <a:t>heat</a:t>
                </a:r>
                <a:r>
                  <a:rPr lang="it-IT" dirty="0">
                    <a:latin typeface="Corbel Light" panose="020B0303020204020204" pitchFamily="34" charset="0"/>
                  </a:rPr>
                  <a:t> </a:t>
                </a:r>
                <a:r>
                  <a:rPr lang="it-IT" dirty="0" err="1">
                    <a:latin typeface="Corbel Light" panose="020B0303020204020204" pitchFamily="34" charset="0"/>
                  </a:rPr>
                  <a:t>waves</a:t>
                </a:r>
                <a:r>
                  <a:rPr lang="it-IT" dirty="0">
                    <a:latin typeface="Corbel Light" panose="020B0303020204020204" pitchFamily="34" charset="0"/>
                  </a:rPr>
                  <a:t> for Late </a:t>
                </a:r>
                <a:r>
                  <a:rPr lang="it-IT" dirty="0" err="1">
                    <a:latin typeface="Corbel Light" panose="020B0303020204020204" pitchFamily="34" charset="0"/>
                  </a:rPr>
                  <a:t>growing</a:t>
                </a:r>
                <a:r>
                  <a:rPr lang="it-IT" dirty="0">
                    <a:latin typeface="Corbel Light" panose="020B0303020204020204" pitchFamily="34" charset="0"/>
                  </a:rPr>
                  <a:t> season</a:t>
                </a:r>
              </a:p>
              <a:p>
                <a:r>
                  <a:rPr lang="it-IT" dirty="0">
                    <a:latin typeface="Corbel Light" panose="020B0303020204020204" pitchFamily="34" charset="0"/>
                  </a:rPr>
                  <a:t>no </a:t>
                </a:r>
                <a:r>
                  <a:rPr lang="it-IT" dirty="0" err="1">
                    <a:latin typeface="Corbel Light" panose="020B0303020204020204" pitchFamily="34" charset="0"/>
                  </a:rPr>
                  <a:t>heat</a:t>
                </a:r>
                <a:r>
                  <a:rPr lang="it-IT" dirty="0">
                    <a:latin typeface="Corbel Light" panose="020B0303020204020204" pitchFamily="34" charset="0"/>
                  </a:rPr>
                  <a:t> </a:t>
                </a:r>
                <a:r>
                  <a:rPr lang="it-IT" dirty="0" err="1">
                    <a:latin typeface="Corbel Light" panose="020B0303020204020204" pitchFamily="34" charset="0"/>
                  </a:rPr>
                  <a:t>waves</a:t>
                </a:r>
                <a:r>
                  <a:rPr lang="it-IT" dirty="0">
                    <a:latin typeface="Corbel Light" panose="020B0303020204020204" pitchFamily="34" charset="0"/>
                  </a:rPr>
                  <a:t> (Control)</a:t>
                </a:r>
              </a:p>
            </p:txBody>
          </p:sp>
        </p:grpSp>
        <p:grpSp>
          <p:nvGrpSpPr>
            <p:cNvPr id="14" name="Gruppo 13">
              <a:extLst>
                <a:ext uri="{FF2B5EF4-FFF2-40B4-BE49-F238E27FC236}">
                  <a16:creationId xmlns:a16="http://schemas.microsoft.com/office/drawing/2014/main" id="{60B4CA72-496D-110C-8B1D-BBA6B0FCF61D}"/>
                </a:ext>
              </a:extLst>
            </p:cNvPr>
            <p:cNvGrpSpPr/>
            <p:nvPr/>
          </p:nvGrpSpPr>
          <p:grpSpPr>
            <a:xfrm>
              <a:off x="8289439" y="4734106"/>
              <a:ext cx="526980" cy="1452034"/>
              <a:chOff x="8368055" y="4843166"/>
              <a:chExt cx="526980" cy="1452034"/>
            </a:xfrm>
          </p:grpSpPr>
          <p:sp>
            <p:nvSpPr>
              <p:cNvPr id="15" name="CasellaDiTesto 14">
                <a:extLst>
                  <a:ext uri="{FF2B5EF4-FFF2-40B4-BE49-F238E27FC236}">
                    <a16:creationId xmlns:a16="http://schemas.microsoft.com/office/drawing/2014/main" id="{FCFA06BB-83DF-D8EC-9D46-186A2A633230}"/>
                  </a:ext>
                </a:extLst>
              </p:cNvPr>
              <p:cNvSpPr txBox="1"/>
              <p:nvPr/>
            </p:nvSpPr>
            <p:spPr>
              <a:xfrm>
                <a:off x="8368055" y="4843166"/>
                <a:ext cx="4842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dirty="0">
                    <a:latin typeface="Corbel Light" panose="020B0303020204020204" pitchFamily="34" charset="0"/>
                  </a:rPr>
                  <a:t>W:</a:t>
                </a:r>
              </a:p>
            </p:txBody>
          </p:sp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CAD114C4-FCDF-647E-F553-E62775BC0A18}"/>
                  </a:ext>
                </a:extLst>
              </p:cNvPr>
              <p:cNvSpPr txBox="1"/>
              <p:nvPr/>
            </p:nvSpPr>
            <p:spPr>
              <a:xfrm>
                <a:off x="8410816" y="5400085"/>
                <a:ext cx="4842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dirty="0">
                    <a:latin typeface="Corbel Light" panose="020B0303020204020204" pitchFamily="34" charset="0"/>
                  </a:rPr>
                  <a:t>E:</a:t>
                </a:r>
              </a:p>
            </p:txBody>
          </p:sp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E0C5A7EC-E875-CA8E-7A9E-5C57F0880297}"/>
                  </a:ext>
                </a:extLst>
              </p:cNvPr>
              <p:cNvSpPr txBox="1"/>
              <p:nvPr/>
            </p:nvSpPr>
            <p:spPr>
              <a:xfrm>
                <a:off x="8410815" y="5656805"/>
                <a:ext cx="4842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dirty="0">
                    <a:latin typeface="Corbel Light" panose="020B0303020204020204" pitchFamily="34" charset="0"/>
                  </a:rPr>
                  <a:t>L:</a:t>
                </a:r>
              </a:p>
            </p:txBody>
          </p:sp>
          <p:sp>
            <p:nvSpPr>
              <p:cNvPr id="18" name="CasellaDiTesto 17">
                <a:extLst>
                  <a:ext uri="{FF2B5EF4-FFF2-40B4-BE49-F238E27FC236}">
                    <a16:creationId xmlns:a16="http://schemas.microsoft.com/office/drawing/2014/main" id="{C04662D8-C7D0-B4D7-C1F1-C375E7554BD7}"/>
                  </a:ext>
                </a:extLst>
              </p:cNvPr>
              <p:cNvSpPr txBox="1"/>
              <p:nvPr/>
            </p:nvSpPr>
            <p:spPr>
              <a:xfrm>
                <a:off x="8410814" y="5956646"/>
                <a:ext cx="4842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dirty="0">
                    <a:latin typeface="Corbel Light" panose="020B0303020204020204" pitchFamily="34" charset="0"/>
                  </a:rPr>
                  <a:t>C:</a:t>
                </a:r>
              </a:p>
            </p:txBody>
          </p:sp>
        </p:grpSp>
      </p:grp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4F26AC3B-6B60-322E-66E1-9C933A80C93C}"/>
              </a:ext>
            </a:extLst>
          </p:cNvPr>
          <p:cNvSpPr txBox="1"/>
          <p:nvPr/>
        </p:nvSpPr>
        <p:spPr>
          <a:xfrm>
            <a:off x="188954" y="4631049"/>
            <a:ext cx="2105041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rbel Light" panose="020B0303020204020204" pitchFamily="34" charset="0"/>
              </a:rPr>
              <a:t>Study </a:t>
            </a:r>
            <a:r>
              <a:rPr lang="it-IT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rbel Light" panose="020B0303020204020204" pitchFamily="34" charset="0"/>
              </a:rPr>
              <a:t>sites</a:t>
            </a:r>
            <a:endParaRPr lang="it-IT" b="1" dirty="0">
              <a:solidFill>
                <a:schemeClr val="tx1">
                  <a:lumMod val="65000"/>
                  <a:lumOff val="35000"/>
                </a:schemeClr>
              </a:solidFill>
              <a:latin typeface="Corbel Light" panose="020B0303020204020204" pitchFamily="34" charset="0"/>
            </a:endParaRPr>
          </a:p>
          <a:p>
            <a:endParaRPr lang="it-IT" sz="1050" dirty="0">
              <a:latin typeface="Corbel Light" panose="020B0303020204020204" pitchFamily="34" charset="0"/>
            </a:endParaRPr>
          </a:p>
          <a:p>
            <a:r>
              <a:rPr lang="it-IT" b="1" dirty="0" err="1">
                <a:solidFill>
                  <a:schemeClr val="accent1"/>
                </a:solidFill>
                <a:latin typeface="Corbel Light" panose="020B0303020204020204" pitchFamily="34" charset="0"/>
              </a:rPr>
              <a:t>Gavia</a:t>
            </a:r>
            <a:r>
              <a:rPr lang="it-IT" b="1" dirty="0">
                <a:solidFill>
                  <a:schemeClr val="accent1"/>
                </a:solidFill>
                <a:latin typeface="Corbel Light" panose="020B0303020204020204" pitchFamily="34" charset="0"/>
              </a:rPr>
              <a:t> Pass</a:t>
            </a:r>
            <a:r>
              <a:rPr lang="it-IT" dirty="0">
                <a:latin typeface="Corbel Light" panose="020B0303020204020204" pitchFamily="34" charset="0"/>
              </a:rPr>
              <a:t>: </a:t>
            </a:r>
          </a:p>
          <a:p>
            <a:pPr marL="171450" indent="-171450">
              <a:buFontTx/>
              <a:buChar char="-"/>
            </a:pPr>
            <a:r>
              <a:rPr lang="it-IT" sz="1500" dirty="0">
                <a:latin typeface="Corbel Light" panose="020B0303020204020204" pitchFamily="34" charset="0"/>
              </a:rPr>
              <a:t>2600 m </a:t>
            </a:r>
            <a:r>
              <a:rPr lang="it-IT" sz="1500" dirty="0" err="1">
                <a:latin typeface="Corbel Light" panose="020B0303020204020204" pitchFamily="34" charset="0"/>
              </a:rPr>
              <a:t>a.s.l</a:t>
            </a:r>
            <a:r>
              <a:rPr lang="it-IT" sz="1500" dirty="0">
                <a:latin typeface="Corbel Light" panose="020B0303020204020204" pitchFamily="34" charset="0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it-IT" sz="1500" dirty="0" err="1">
                <a:latin typeface="Corbel Light" panose="020B0303020204020204" pitchFamily="34" charset="0"/>
              </a:rPr>
              <a:t>Siliceous</a:t>
            </a:r>
            <a:r>
              <a:rPr lang="it-IT" sz="1500" dirty="0">
                <a:latin typeface="Corbel Light" panose="020B0303020204020204" pitchFamily="34" charset="0"/>
              </a:rPr>
              <a:t> </a:t>
            </a:r>
            <a:r>
              <a:rPr lang="it-IT" sz="1500" dirty="0" err="1">
                <a:latin typeface="Corbel Light" panose="020B0303020204020204" pitchFamily="34" charset="0"/>
              </a:rPr>
              <a:t>substrate</a:t>
            </a:r>
            <a:endParaRPr lang="it-IT" sz="1500" dirty="0">
              <a:latin typeface="Corbel Light" panose="020B0303020204020204" pitchFamily="34" charset="0"/>
            </a:endParaRPr>
          </a:p>
          <a:p>
            <a:pPr marL="171450" indent="-171450">
              <a:buFontTx/>
              <a:buChar char="-"/>
            </a:pPr>
            <a:r>
              <a:rPr kumimoji="0" lang="it-IT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</a:rPr>
              <a:t>Habitat 6150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541008C-5D8D-1EA3-C957-C3380BC047A5}"/>
              </a:ext>
            </a:extLst>
          </p:cNvPr>
          <p:cNvSpPr txBox="1"/>
          <p:nvPr/>
        </p:nvSpPr>
        <p:spPr>
          <a:xfrm>
            <a:off x="1995050" y="4632876"/>
            <a:ext cx="2105041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latin typeface="Corbel Light" panose="020B0303020204020204" pitchFamily="34" charset="0"/>
            </a:endParaRPr>
          </a:p>
          <a:p>
            <a:r>
              <a:rPr lang="it-IT" sz="1050" dirty="0">
                <a:latin typeface="Corbel Light" panose="020B0303020204020204" pitchFamily="34" charset="0"/>
              </a:rPr>
              <a:t>	</a:t>
            </a:r>
            <a:endParaRPr lang="it-IT" dirty="0">
              <a:latin typeface="Corbel Light" panose="020B0303020204020204" pitchFamily="34" charset="0"/>
            </a:endParaRPr>
          </a:p>
          <a:p>
            <a:r>
              <a:rPr lang="it-IT" b="1" dirty="0">
                <a:solidFill>
                  <a:srgbClr val="C00000"/>
                </a:solidFill>
                <a:latin typeface="Corbel Light" panose="020B0303020204020204" pitchFamily="34" charset="0"/>
              </a:rPr>
              <a:t>Sappada</a:t>
            </a:r>
            <a:r>
              <a:rPr lang="it-IT" dirty="0">
                <a:latin typeface="Corbel Light" panose="020B0303020204020204" pitchFamily="34" charset="0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</a:rPr>
              <a:t>2000 m </a:t>
            </a:r>
            <a:r>
              <a:rPr kumimoji="0" lang="it-IT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</a:rPr>
              <a:t>a.s.l</a:t>
            </a:r>
            <a:r>
              <a:rPr kumimoji="0" lang="it-IT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</a:rPr>
              <a:t>Calcareous</a:t>
            </a:r>
            <a:r>
              <a:rPr kumimoji="0" lang="it-IT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</a:rPr>
              <a:t> </a:t>
            </a:r>
            <a:r>
              <a:rPr kumimoji="0" lang="it-IT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</a:rPr>
              <a:t>substrate</a:t>
            </a:r>
            <a:endParaRPr kumimoji="0" lang="it-IT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 Light" panose="020B0303020204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 Light" panose="020B0303020204020204" pitchFamily="34" charset="0"/>
              </a:rPr>
              <a:t>Habitat 6170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98099BF-E3C2-FF9F-A561-188844B12EC2}"/>
              </a:ext>
            </a:extLst>
          </p:cNvPr>
          <p:cNvSpPr txBox="1"/>
          <p:nvPr/>
        </p:nvSpPr>
        <p:spPr>
          <a:xfrm>
            <a:off x="10238630" y="161861"/>
            <a:ext cx="15629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STUDY AREA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C98E5E6-AB50-2449-74D9-DDE9A40CC0C9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8B3033D-24AD-4749-45BD-554256A295E5}"/>
              </a:ext>
            </a:extLst>
          </p:cNvPr>
          <p:cNvSpPr/>
          <p:nvPr/>
        </p:nvSpPr>
        <p:spPr>
          <a:xfrm>
            <a:off x="169450" y="785050"/>
            <a:ext cx="3852843" cy="566983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247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17B42-4DA4-29C8-2A3B-1F5A80698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CCBE6A9C-5A5C-C07C-7BD2-F93F0FE42230}"/>
              </a:ext>
            </a:extLst>
          </p:cNvPr>
          <p:cNvGrpSpPr/>
          <p:nvPr/>
        </p:nvGrpSpPr>
        <p:grpSpPr>
          <a:xfrm>
            <a:off x="270769" y="782674"/>
            <a:ext cx="6130033" cy="5733094"/>
            <a:chOff x="83954" y="769011"/>
            <a:chExt cx="6437139" cy="5855331"/>
          </a:xfrm>
        </p:grpSpPr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8A5A1906-8229-A9E4-17B7-BBF1F22D7BBE}"/>
                </a:ext>
              </a:extLst>
            </p:cNvPr>
            <p:cNvGrpSpPr/>
            <p:nvPr/>
          </p:nvGrpSpPr>
          <p:grpSpPr>
            <a:xfrm>
              <a:off x="1376833" y="769011"/>
              <a:ext cx="1388993" cy="1176094"/>
              <a:chOff x="8710246" y="2047033"/>
              <a:chExt cx="1807593" cy="1530534"/>
            </a:xfrm>
          </p:grpSpPr>
          <p:grpSp>
            <p:nvGrpSpPr>
              <p:cNvPr id="85" name="Gruppo 84">
                <a:extLst>
                  <a:ext uri="{FF2B5EF4-FFF2-40B4-BE49-F238E27FC236}">
                    <a16:creationId xmlns:a16="http://schemas.microsoft.com/office/drawing/2014/main" id="{5261E23D-31EB-BB63-1636-ACEDB7A2DCC0}"/>
                  </a:ext>
                </a:extLst>
              </p:cNvPr>
              <p:cNvGrpSpPr/>
              <p:nvPr/>
            </p:nvGrpSpPr>
            <p:grpSpPr>
              <a:xfrm>
                <a:off x="8710246" y="2504156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87" name="Immagine 86">
                  <a:extLst>
                    <a:ext uri="{FF2B5EF4-FFF2-40B4-BE49-F238E27FC236}">
                      <a16:creationId xmlns:a16="http://schemas.microsoft.com/office/drawing/2014/main" id="{C888F520-0904-6856-C223-5AEDDEAE35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88" name="Immagine 87">
                  <a:extLst>
                    <a:ext uri="{FF2B5EF4-FFF2-40B4-BE49-F238E27FC236}">
                      <a16:creationId xmlns:a16="http://schemas.microsoft.com/office/drawing/2014/main" id="{20C0ADE3-AEBA-5416-AD60-FF2A442BB0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89" name="Immagine 88">
                  <a:extLst>
                    <a:ext uri="{FF2B5EF4-FFF2-40B4-BE49-F238E27FC236}">
                      <a16:creationId xmlns:a16="http://schemas.microsoft.com/office/drawing/2014/main" id="{518364A6-236C-599C-B1A5-C3C12D4494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90" name="Immagine 89">
                  <a:extLst>
                    <a:ext uri="{FF2B5EF4-FFF2-40B4-BE49-F238E27FC236}">
                      <a16:creationId xmlns:a16="http://schemas.microsoft.com/office/drawing/2014/main" id="{BBB7771F-EF37-D492-827D-4F6484E71E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91" name="Immagine 90">
                  <a:extLst>
                    <a:ext uri="{FF2B5EF4-FFF2-40B4-BE49-F238E27FC236}">
                      <a16:creationId xmlns:a16="http://schemas.microsoft.com/office/drawing/2014/main" id="{7A364AE4-E951-1663-DA87-3EB5F4DE96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92" name="Immagine 91">
                  <a:extLst>
                    <a:ext uri="{FF2B5EF4-FFF2-40B4-BE49-F238E27FC236}">
                      <a16:creationId xmlns:a16="http://schemas.microsoft.com/office/drawing/2014/main" id="{F0EBA37A-299B-839C-508A-59571A88E4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86" name="Triangolo isoscele 85">
                <a:extLst>
                  <a:ext uri="{FF2B5EF4-FFF2-40B4-BE49-F238E27FC236}">
                    <a16:creationId xmlns:a16="http://schemas.microsoft.com/office/drawing/2014/main" id="{EE3C9BE1-A19E-C480-4008-DC069B14AE6D}"/>
                  </a:ext>
                </a:extLst>
              </p:cNvPr>
              <p:cNvSpPr/>
              <p:nvPr/>
            </p:nvSpPr>
            <p:spPr>
              <a:xfrm>
                <a:off x="8742420" y="2047033"/>
                <a:ext cx="1775419" cy="153053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3000"/>
                </a:schemeClr>
              </a:solidFill>
              <a:ln w="6350"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5" name="Gruppo 4">
              <a:extLst>
                <a:ext uri="{FF2B5EF4-FFF2-40B4-BE49-F238E27FC236}">
                  <a16:creationId xmlns:a16="http://schemas.microsoft.com/office/drawing/2014/main" id="{BCCDEB10-A72F-743D-69CC-025C7528D37E}"/>
                </a:ext>
              </a:extLst>
            </p:cNvPr>
            <p:cNvGrpSpPr/>
            <p:nvPr/>
          </p:nvGrpSpPr>
          <p:grpSpPr>
            <a:xfrm>
              <a:off x="3560002" y="776157"/>
              <a:ext cx="1388987" cy="1176094"/>
              <a:chOff x="8710246" y="2047033"/>
              <a:chExt cx="1807582" cy="1530534"/>
            </a:xfrm>
          </p:grpSpPr>
          <p:grpSp>
            <p:nvGrpSpPr>
              <p:cNvPr id="77" name="Gruppo 76">
                <a:extLst>
                  <a:ext uri="{FF2B5EF4-FFF2-40B4-BE49-F238E27FC236}">
                    <a16:creationId xmlns:a16="http://schemas.microsoft.com/office/drawing/2014/main" id="{FBC29E37-E479-2B0A-AC24-8E8F320092B3}"/>
                  </a:ext>
                </a:extLst>
              </p:cNvPr>
              <p:cNvGrpSpPr/>
              <p:nvPr/>
            </p:nvGrpSpPr>
            <p:grpSpPr>
              <a:xfrm>
                <a:off x="8710246" y="2504156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79" name="Immagine 78">
                  <a:extLst>
                    <a:ext uri="{FF2B5EF4-FFF2-40B4-BE49-F238E27FC236}">
                      <a16:creationId xmlns:a16="http://schemas.microsoft.com/office/drawing/2014/main" id="{37ABE777-442F-4CBE-2C99-EC04F5E7C9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80" name="Immagine 79">
                  <a:extLst>
                    <a:ext uri="{FF2B5EF4-FFF2-40B4-BE49-F238E27FC236}">
                      <a16:creationId xmlns:a16="http://schemas.microsoft.com/office/drawing/2014/main" id="{D64920A5-A6F5-8185-6DE3-6036703C33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81" name="Immagine 80">
                  <a:extLst>
                    <a:ext uri="{FF2B5EF4-FFF2-40B4-BE49-F238E27FC236}">
                      <a16:creationId xmlns:a16="http://schemas.microsoft.com/office/drawing/2014/main" id="{D4BADBCD-9D25-42CE-985B-9DD4544D6C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82" name="Immagine 81">
                  <a:extLst>
                    <a:ext uri="{FF2B5EF4-FFF2-40B4-BE49-F238E27FC236}">
                      <a16:creationId xmlns:a16="http://schemas.microsoft.com/office/drawing/2014/main" id="{6A1BF8C6-7BF9-90D1-73D0-967CF14FF0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83" name="Immagine 82">
                  <a:extLst>
                    <a:ext uri="{FF2B5EF4-FFF2-40B4-BE49-F238E27FC236}">
                      <a16:creationId xmlns:a16="http://schemas.microsoft.com/office/drawing/2014/main" id="{9C067A80-A294-6FD4-D442-F0D9052CA1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84" name="Immagine 83">
                  <a:extLst>
                    <a:ext uri="{FF2B5EF4-FFF2-40B4-BE49-F238E27FC236}">
                      <a16:creationId xmlns:a16="http://schemas.microsoft.com/office/drawing/2014/main" id="{DE0A7575-2B12-7257-C447-3A1BA21951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78" name="Triangolo isoscele 77">
                <a:extLst>
                  <a:ext uri="{FF2B5EF4-FFF2-40B4-BE49-F238E27FC236}">
                    <a16:creationId xmlns:a16="http://schemas.microsoft.com/office/drawing/2014/main" id="{8D2C0AB3-1A48-09A9-9FC8-FAFB03322D03}"/>
                  </a:ext>
                </a:extLst>
              </p:cNvPr>
              <p:cNvSpPr/>
              <p:nvPr/>
            </p:nvSpPr>
            <p:spPr>
              <a:xfrm>
                <a:off x="8742408" y="2047033"/>
                <a:ext cx="1775420" cy="153053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3000"/>
                </a:schemeClr>
              </a:solidFill>
              <a:ln w="6350"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960AC2C5-64EC-07C6-1E8C-5CADC7A5B4FA}"/>
                </a:ext>
              </a:extLst>
            </p:cNvPr>
            <p:cNvGrpSpPr/>
            <p:nvPr/>
          </p:nvGrpSpPr>
          <p:grpSpPr>
            <a:xfrm>
              <a:off x="1374819" y="2081299"/>
              <a:ext cx="1391007" cy="1176095"/>
              <a:chOff x="6614406" y="2047033"/>
              <a:chExt cx="1810215" cy="1530534"/>
            </a:xfrm>
          </p:grpSpPr>
          <p:grpSp>
            <p:nvGrpSpPr>
              <p:cNvPr id="69" name="Gruppo 68">
                <a:extLst>
                  <a:ext uri="{FF2B5EF4-FFF2-40B4-BE49-F238E27FC236}">
                    <a16:creationId xmlns:a16="http://schemas.microsoft.com/office/drawing/2014/main" id="{9226137E-C26F-7FE8-3C54-95B3256E9FD3}"/>
                  </a:ext>
                </a:extLst>
              </p:cNvPr>
              <p:cNvGrpSpPr/>
              <p:nvPr/>
            </p:nvGrpSpPr>
            <p:grpSpPr>
              <a:xfrm>
                <a:off x="6614406" y="2503349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71" name="Immagine 70">
                  <a:extLst>
                    <a:ext uri="{FF2B5EF4-FFF2-40B4-BE49-F238E27FC236}">
                      <a16:creationId xmlns:a16="http://schemas.microsoft.com/office/drawing/2014/main" id="{A7FA4FFD-1723-111D-A33E-B90150AB38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72" name="Immagine 71">
                  <a:extLst>
                    <a:ext uri="{FF2B5EF4-FFF2-40B4-BE49-F238E27FC236}">
                      <a16:creationId xmlns:a16="http://schemas.microsoft.com/office/drawing/2014/main" id="{49F8B911-8485-87B8-98A9-0E08E4E93A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73" name="Immagine 72">
                  <a:extLst>
                    <a:ext uri="{FF2B5EF4-FFF2-40B4-BE49-F238E27FC236}">
                      <a16:creationId xmlns:a16="http://schemas.microsoft.com/office/drawing/2014/main" id="{40EB89D7-156E-65B9-E689-2D11499F77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74" name="Immagine 73">
                  <a:extLst>
                    <a:ext uri="{FF2B5EF4-FFF2-40B4-BE49-F238E27FC236}">
                      <a16:creationId xmlns:a16="http://schemas.microsoft.com/office/drawing/2014/main" id="{E5C330BA-2B0C-6FB6-465F-5BBB6848B3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75" name="Immagine 74">
                  <a:extLst>
                    <a:ext uri="{FF2B5EF4-FFF2-40B4-BE49-F238E27FC236}">
                      <a16:creationId xmlns:a16="http://schemas.microsoft.com/office/drawing/2014/main" id="{4D5E81C5-D044-3044-F59A-013FB994AE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76" name="Immagine 75">
                  <a:extLst>
                    <a:ext uri="{FF2B5EF4-FFF2-40B4-BE49-F238E27FC236}">
                      <a16:creationId xmlns:a16="http://schemas.microsoft.com/office/drawing/2014/main" id="{EEE3C170-0BEC-6E39-DCC9-931E6BEF9C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70" name="Triangolo isoscele 69">
                <a:extLst>
                  <a:ext uri="{FF2B5EF4-FFF2-40B4-BE49-F238E27FC236}">
                    <a16:creationId xmlns:a16="http://schemas.microsoft.com/office/drawing/2014/main" id="{E97604A4-A13F-8467-D53D-7607FB0074F2}"/>
                  </a:ext>
                </a:extLst>
              </p:cNvPr>
              <p:cNvSpPr/>
              <p:nvPr/>
            </p:nvSpPr>
            <p:spPr>
              <a:xfrm>
                <a:off x="6649202" y="2047033"/>
                <a:ext cx="1775419" cy="1530534"/>
              </a:xfrm>
              <a:prstGeom prst="triangle">
                <a:avLst/>
              </a:prstGeom>
              <a:noFill/>
              <a:ln w="6350">
                <a:solidFill>
                  <a:schemeClr val="accent1">
                    <a:shade val="50000"/>
                  </a:schemeClr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42C67EB2-834D-B4E7-2530-0D2103803A9D}"/>
                </a:ext>
              </a:extLst>
            </p:cNvPr>
            <p:cNvGrpSpPr/>
            <p:nvPr/>
          </p:nvGrpSpPr>
          <p:grpSpPr>
            <a:xfrm>
              <a:off x="3538751" y="2077486"/>
              <a:ext cx="1391007" cy="1176095"/>
              <a:chOff x="6614406" y="2047033"/>
              <a:chExt cx="1810215" cy="1530534"/>
            </a:xfrm>
          </p:grpSpPr>
          <p:grpSp>
            <p:nvGrpSpPr>
              <p:cNvPr id="61" name="Gruppo 60">
                <a:extLst>
                  <a:ext uri="{FF2B5EF4-FFF2-40B4-BE49-F238E27FC236}">
                    <a16:creationId xmlns:a16="http://schemas.microsoft.com/office/drawing/2014/main" id="{4F9C7C32-E7C4-D508-56CE-3941B61D29EA}"/>
                  </a:ext>
                </a:extLst>
              </p:cNvPr>
              <p:cNvGrpSpPr/>
              <p:nvPr/>
            </p:nvGrpSpPr>
            <p:grpSpPr>
              <a:xfrm>
                <a:off x="6614406" y="2503349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63" name="Immagine 62">
                  <a:extLst>
                    <a:ext uri="{FF2B5EF4-FFF2-40B4-BE49-F238E27FC236}">
                      <a16:creationId xmlns:a16="http://schemas.microsoft.com/office/drawing/2014/main" id="{D7F67194-9454-0D59-2E7B-5D54EAF114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64" name="Immagine 63">
                  <a:extLst>
                    <a:ext uri="{FF2B5EF4-FFF2-40B4-BE49-F238E27FC236}">
                      <a16:creationId xmlns:a16="http://schemas.microsoft.com/office/drawing/2014/main" id="{59CE1701-582B-9FF0-050E-5AE90E21EA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65" name="Immagine 64">
                  <a:extLst>
                    <a:ext uri="{FF2B5EF4-FFF2-40B4-BE49-F238E27FC236}">
                      <a16:creationId xmlns:a16="http://schemas.microsoft.com/office/drawing/2014/main" id="{A955191B-C90E-9C62-FBED-F190210C03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66" name="Immagine 65">
                  <a:extLst>
                    <a:ext uri="{FF2B5EF4-FFF2-40B4-BE49-F238E27FC236}">
                      <a16:creationId xmlns:a16="http://schemas.microsoft.com/office/drawing/2014/main" id="{EE672034-8283-566C-7903-D5A6ECEFDB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67" name="Immagine 66">
                  <a:extLst>
                    <a:ext uri="{FF2B5EF4-FFF2-40B4-BE49-F238E27FC236}">
                      <a16:creationId xmlns:a16="http://schemas.microsoft.com/office/drawing/2014/main" id="{ECC2DEEA-A010-BE41-B876-3C0CF4A200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68" name="Immagine 67">
                  <a:extLst>
                    <a:ext uri="{FF2B5EF4-FFF2-40B4-BE49-F238E27FC236}">
                      <a16:creationId xmlns:a16="http://schemas.microsoft.com/office/drawing/2014/main" id="{38F25057-ADE6-A20F-F369-F8F320A1E7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62" name="Triangolo isoscele 61">
                <a:extLst>
                  <a:ext uri="{FF2B5EF4-FFF2-40B4-BE49-F238E27FC236}">
                    <a16:creationId xmlns:a16="http://schemas.microsoft.com/office/drawing/2014/main" id="{AD9B492F-BC59-6E7B-DC37-3C0B5AFF6ABE}"/>
                  </a:ext>
                </a:extLst>
              </p:cNvPr>
              <p:cNvSpPr/>
              <p:nvPr/>
            </p:nvSpPr>
            <p:spPr>
              <a:xfrm>
                <a:off x="6649202" y="2047033"/>
                <a:ext cx="1775419" cy="1530534"/>
              </a:xfrm>
              <a:prstGeom prst="triangle">
                <a:avLst/>
              </a:prstGeom>
              <a:noFill/>
              <a:ln w="6350">
                <a:solidFill>
                  <a:schemeClr val="accent1">
                    <a:shade val="50000"/>
                  </a:schemeClr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F1BFD1BE-EE15-B6A4-65B2-E55A6DDB1F7F}"/>
                </a:ext>
              </a:extLst>
            </p:cNvPr>
            <p:cNvGrpSpPr/>
            <p:nvPr/>
          </p:nvGrpSpPr>
          <p:grpSpPr>
            <a:xfrm>
              <a:off x="1401557" y="3374914"/>
              <a:ext cx="1388993" cy="1176095"/>
              <a:chOff x="8710246" y="2047033"/>
              <a:chExt cx="1807593" cy="1530534"/>
            </a:xfrm>
          </p:grpSpPr>
          <p:grpSp>
            <p:nvGrpSpPr>
              <p:cNvPr id="53" name="Gruppo 52">
                <a:extLst>
                  <a:ext uri="{FF2B5EF4-FFF2-40B4-BE49-F238E27FC236}">
                    <a16:creationId xmlns:a16="http://schemas.microsoft.com/office/drawing/2014/main" id="{4BB1F3F8-09E1-1173-3971-763E5823A307}"/>
                  </a:ext>
                </a:extLst>
              </p:cNvPr>
              <p:cNvGrpSpPr/>
              <p:nvPr/>
            </p:nvGrpSpPr>
            <p:grpSpPr>
              <a:xfrm>
                <a:off x="8710246" y="2504156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55" name="Immagine 54">
                  <a:extLst>
                    <a:ext uri="{FF2B5EF4-FFF2-40B4-BE49-F238E27FC236}">
                      <a16:creationId xmlns:a16="http://schemas.microsoft.com/office/drawing/2014/main" id="{F2B09E35-CDFD-A1F3-ABBB-AECBF4B7B4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56" name="Immagine 55">
                  <a:extLst>
                    <a:ext uri="{FF2B5EF4-FFF2-40B4-BE49-F238E27FC236}">
                      <a16:creationId xmlns:a16="http://schemas.microsoft.com/office/drawing/2014/main" id="{2FB4F6F2-E0E2-343C-D69B-06B9194184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57" name="Immagine 56">
                  <a:extLst>
                    <a:ext uri="{FF2B5EF4-FFF2-40B4-BE49-F238E27FC236}">
                      <a16:creationId xmlns:a16="http://schemas.microsoft.com/office/drawing/2014/main" id="{E0A0A32B-4D38-9D66-2626-12DE449574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58" name="Immagine 57">
                  <a:extLst>
                    <a:ext uri="{FF2B5EF4-FFF2-40B4-BE49-F238E27FC236}">
                      <a16:creationId xmlns:a16="http://schemas.microsoft.com/office/drawing/2014/main" id="{77D5F8B8-528F-C5D8-BA38-BE04F8F1E1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59" name="Immagine 58">
                  <a:extLst>
                    <a:ext uri="{FF2B5EF4-FFF2-40B4-BE49-F238E27FC236}">
                      <a16:creationId xmlns:a16="http://schemas.microsoft.com/office/drawing/2014/main" id="{14D2B826-6C04-88E1-AB9E-76A41EEB9F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60" name="Immagine 59">
                  <a:extLst>
                    <a:ext uri="{FF2B5EF4-FFF2-40B4-BE49-F238E27FC236}">
                      <a16:creationId xmlns:a16="http://schemas.microsoft.com/office/drawing/2014/main" id="{3330CDF1-3FC9-D8C3-5D81-70BF103FF4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54" name="Triangolo isoscele 53">
                <a:extLst>
                  <a:ext uri="{FF2B5EF4-FFF2-40B4-BE49-F238E27FC236}">
                    <a16:creationId xmlns:a16="http://schemas.microsoft.com/office/drawing/2014/main" id="{8666FC25-B8B9-A1E2-48E2-22BA79799ECC}"/>
                  </a:ext>
                </a:extLst>
              </p:cNvPr>
              <p:cNvSpPr/>
              <p:nvPr/>
            </p:nvSpPr>
            <p:spPr>
              <a:xfrm>
                <a:off x="8742420" y="2047033"/>
                <a:ext cx="1775419" cy="153053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3000"/>
                </a:schemeClr>
              </a:solidFill>
              <a:ln w="6350"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0587F199-8FE3-5949-83F7-08A743F2B3CF}"/>
                </a:ext>
              </a:extLst>
            </p:cNvPr>
            <p:cNvGrpSpPr/>
            <p:nvPr/>
          </p:nvGrpSpPr>
          <p:grpSpPr>
            <a:xfrm>
              <a:off x="3539865" y="3367688"/>
              <a:ext cx="1391007" cy="1176095"/>
              <a:chOff x="6614406" y="2047033"/>
              <a:chExt cx="1810215" cy="1530534"/>
            </a:xfrm>
          </p:grpSpPr>
          <p:grpSp>
            <p:nvGrpSpPr>
              <p:cNvPr id="45" name="Gruppo 44">
                <a:extLst>
                  <a:ext uri="{FF2B5EF4-FFF2-40B4-BE49-F238E27FC236}">
                    <a16:creationId xmlns:a16="http://schemas.microsoft.com/office/drawing/2014/main" id="{4879A103-24DC-4A64-7D65-102A3FE64F1E}"/>
                  </a:ext>
                </a:extLst>
              </p:cNvPr>
              <p:cNvGrpSpPr/>
              <p:nvPr/>
            </p:nvGrpSpPr>
            <p:grpSpPr>
              <a:xfrm>
                <a:off x="6614406" y="2503349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47" name="Immagine 46">
                  <a:extLst>
                    <a:ext uri="{FF2B5EF4-FFF2-40B4-BE49-F238E27FC236}">
                      <a16:creationId xmlns:a16="http://schemas.microsoft.com/office/drawing/2014/main" id="{B7644605-A004-0C00-BF3E-73DB13665A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48" name="Immagine 47">
                  <a:extLst>
                    <a:ext uri="{FF2B5EF4-FFF2-40B4-BE49-F238E27FC236}">
                      <a16:creationId xmlns:a16="http://schemas.microsoft.com/office/drawing/2014/main" id="{8301AC59-E437-0897-B19E-862D80851D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49" name="Immagine 48">
                  <a:extLst>
                    <a:ext uri="{FF2B5EF4-FFF2-40B4-BE49-F238E27FC236}">
                      <a16:creationId xmlns:a16="http://schemas.microsoft.com/office/drawing/2014/main" id="{52CC62EC-E810-F4E1-63E1-A6D466E35E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50" name="Immagine 49">
                  <a:extLst>
                    <a:ext uri="{FF2B5EF4-FFF2-40B4-BE49-F238E27FC236}">
                      <a16:creationId xmlns:a16="http://schemas.microsoft.com/office/drawing/2014/main" id="{C2B5EC4C-4FA8-729C-AFA1-9D97046B1B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51" name="Immagine 50">
                  <a:extLst>
                    <a:ext uri="{FF2B5EF4-FFF2-40B4-BE49-F238E27FC236}">
                      <a16:creationId xmlns:a16="http://schemas.microsoft.com/office/drawing/2014/main" id="{FD6A445C-0133-0846-C021-F2B16A0AC4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52" name="Immagine 51">
                  <a:extLst>
                    <a:ext uri="{FF2B5EF4-FFF2-40B4-BE49-F238E27FC236}">
                      <a16:creationId xmlns:a16="http://schemas.microsoft.com/office/drawing/2014/main" id="{1CDF9AC7-1D3D-479B-17D4-5BDD216B27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46" name="Triangolo isoscele 45">
                <a:extLst>
                  <a:ext uri="{FF2B5EF4-FFF2-40B4-BE49-F238E27FC236}">
                    <a16:creationId xmlns:a16="http://schemas.microsoft.com/office/drawing/2014/main" id="{ADF890D8-CD5C-C43B-5375-12424FC12CE5}"/>
                  </a:ext>
                </a:extLst>
              </p:cNvPr>
              <p:cNvSpPr/>
              <p:nvPr/>
            </p:nvSpPr>
            <p:spPr>
              <a:xfrm>
                <a:off x="6649202" y="2047033"/>
                <a:ext cx="1775419" cy="1530534"/>
              </a:xfrm>
              <a:prstGeom prst="triangle">
                <a:avLst/>
              </a:prstGeom>
              <a:noFill/>
              <a:ln w="6350">
                <a:solidFill>
                  <a:schemeClr val="accent1">
                    <a:shade val="50000"/>
                  </a:schemeClr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298EF2D6-1ECF-CEAA-FED2-D144CE75087D}"/>
                </a:ext>
              </a:extLst>
            </p:cNvPr>
            <p:cNvGrpSpPr/>
            <p:nvPr/>
          </p:nvGrpSpPr>
          <p:grpSpPr>
            <a:xfrm>
              <a:off x="1426281" y="4682208"/>
              <a:ext cx="1391007" cy="1176095"/>
              <a:chOff x="6614406" y="2047033"/>
              <a:chExt cx="1810215" cy="1530534"/>
            </a:xfrm>
          </p:grpSpPr>
          <p:grpSp>
            <p:nvGrpSpPr>
              <p:cNvPr id="37" name="Gruppo 36">
                <a:extLst>
                  <a:ext uri="{FF2B5EF4-FFF2-40B4-BE49-F238E27FC236}">
                    <a16:creationId xmlns:a16="http://schemas.microsoft.com/office/drawing/2014/main" id="{C9DBCCC5-C16A-69A9-1F0A-5331FC250D83}"/>
                  </a:ext>
                </a:extLst>
              </p:cNvPr>
              <p:cNvGrpSpPr/>
              <p:nvPr/>
            </p:nvGrpSpPr>
            <p:grpSpPr>
              <a:xfrm>
                <a:off x="6614406" y="2503349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39" name="Immagine 38">
                  <a:extLst>
                    <a:ext uri="{FF2B5EF4-FFF2-40B4-BE49-F238E27FC236}">
                      <a16:creationId xmlns:a16="http://schemas.microsoft.com/office/drawing/2014/main" id="{72B13D8E-20F2-CF1B-6511-664256E927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40" name="Immagine 39">
                  <a:extLst>
                    <a:ext uri="{FF2B5EF4-FFF2-40B4-BE49-F238E27FC236}">
                      <a16:creationId xmlns:a16="http://schemas.microsoft.com/office/drawing/2014/main" id="{276E6ECB-6913-5E37-62DD-0D00519EC4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41" name="Immagine 40">
                  <a:extLst>
                    <a:ext uri="{FF2B5EF4-FFF2-40B4-BE49-F238E27FC236}">
                      <a16:creationId xmlns:a16="http://schemas.microsoft.com/office/drawing/2014/main" id="{DA0413D3-D572-D361-DFFE-AE88B23CB5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42" name="Immagine 41">
                  <a:extLst>
                    <a:ext uri="{FF2B5EF4-FFF2-40B4-BE49-F238E27FC236}">
                      <a16:creationId xmlns:a16="http://schemas.microsoft.com/office/drawing/2014/main" id="{700BBC9C-4A1A-3BB2-7920-6C81B8FF33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43" name="Immagine 42">
                  <a:extLst>
                    <a:ext uri="{FF2B5EF4-FFF2-40B4-BE49-F238E27FC236}">
                      <a16:creationId xmlns:a16="http://schemas.microsoft.com/office/drawing/2014/main" id="{6BD9E158-08FA-745C-FD31-FE4D3D28E7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44" name="Immagine 43">
                  <a:extLst>
                    <a:ext uri="{FF2B5EF4-FFF2-40B4-BE49-F238E27FC236}">
                      <a16:creationId xmlns:a16="http://schemas.microsoft.com/office/drawing/2014/main" id="{CB7F1562-A548-9641-A7D3-9F09970763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38" name="Triangolo isoscele 37">
                <a:extLst>
                  <a:ext uri="{FF2B5EF4-FFF2-40B4-BE49-F238E27FC236}">
                    <a16:creationId xmlns:a16="http://schemas.microsoft.com/office/drawing/2014/main" id="{AE799B38-3335-9B1D-0673-7ED9A9C01118}"/>
                  </a:ext>
                </a:extLst>
              </p:cNvPr>
              <p:cNvSpPr/>
              <p:nvPr/>
            </p:nvSpPr>
            <p:spPr>
              <a:xfrm>
                <a:off x="6649202" y="2047033"/>
                <a:ext cx="1775419" cy="1530534"/>
              </a:xfrm>
              <a:prstGeom prst="triangle">
                <a:avLst/>
              </a:prstGeom>
              <a:noFill/>
              <a:ln w="6350">
                <a:solidFill>
                  <a:schemeClr val="accent1">
                    <a:shade val="50000"/>
                  </a:schemeClr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11" name="Gruppo 10">
              <a:extLst>
                <a:ext uri="{FF2B5EF4-FFF2-40B4-BE49-F238E27FC236}">
                  <a16:creationId xmlns:a16="http://schemas.microsoft.com/office/drawing/2014/main" id="{88B67A80-FDCC-84B1-F57B-A481C6EDB8BC}"/>
                </a:ext>
              </a:extLst>
            </p:cNvPr>
            <p:cNvGrpSpPr/>
            <p:nvPr/>
          </p:nvGrpSpPr>
          <p:grpSpPr>
            <a:xfrm>
              <a:off x="3568206" y="4682472"/>
              <a:ext cx="1388992" cy="1176095"/>
              <a:chOff x="8710246" y="2047033"/>
              <a:chExt cx="1807593" cy="1530534"/>
            </a:xfrm>
          </p:grpSpPr>
          <p:grpSp>
            <p:nvGrpSpPr>
              <p:cNvPr id="29" name="Gruppo 28">
                <a:extLst>
                  <a:ext uri="{FF2B5EF4-FFF2-40B4-BE49-F238E27FC236}">
                    <a16:creationId xmlns:a16="http://schemas.microsoft.com/office/drawing/2014/main" id="{93EBCDA0-3104-9450-C30F-25C03E346DE8}"/>
                  </a:ext>
                </a:extLst>
              </p:cNvPr>
              <p:cNvGrpSpPr/>
              <p:nvPr/>
            </p:nvGrpSpPr>
            <p:grpSpPr>
              <a:xfrm>
                <a:off x="8710246" y="2504156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31" name="Immagine 30">
                  <a:extLst>
                    <a:ext uri="{FF2B5EF4-FFF2-40B4-BE49-F238E27FC236}">
                      <a16:creationId xmlns:a16="http://schemas.microsoft.com/office/drawing/2014/main" id="{35C0EAB4-8D4F-EDA8-D305-5057F5F95B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32" name="Immagine 31">
                  <a:extLst>
                    <a:ext uri="{FF2B5EF4-FFF2-40B4-BE49-F238E27FC236}">
                      <a16:creationId xmlns:a16="http://schemas.microsoft.com/office/drawing/2014/main" id="{268C9430-1ABF-B449-004E-95B0CE62B2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33" name="Immagine 32">
                  <a:extLst>
                    <a:ext uri="{FF2B5EF4-FFF2-40B4-BE49-F238E27FC236}">
                      <a16:creationId xmlns:a16="http://schemas.microsoft.com/office/drawing/2014/main" id="{DD5DE522-7057-32D0-8127-8BBB7062DF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34" name="Immagine 33">
                  <a:extLst>
                    <a:ext uri="{FF2B5EF4-FFF2-40B4-BE49-F238E27FC236}">
                      <a16:creationId xmlns:a16="http://schemas.microsoft.com/office/drawing/2014/main" id="{9EBE7B86-B10A-F7E2-074F-3844057E7D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35" name="Immagine 34">
                  <a:extLst>
                    <a:ext uri="{FF2B5EF4-FFF2-40B4-BE49-F238E27FC236}">
                      <a16:creationId xmlns:a16="http://schemas.microsoft.com/office/drawing/2014/main" id="{F2A52A66-292F-832B-AFCF-30F9668DC6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36" name="Immagine 35">
                  <a:extLst>
                    <a:ext uri="{FF2B5EF4-FFF2-40B4-BE49-F238E27FC236}">
                      <a16:creationId xmlns:a16="http://schemas.microsoft.com/office/drawing/2014/main" id="{805CF079-0258-810F-C895-8EECA013E1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30" name="Triangolo isoscele 29">
                <a:extLst>
                  <a:ext uri="{FF2B5EF4-FFF2-40B4-BE49-F238E27FC236}">
                    <a16:creationId xmlns:a16="http://schemas.microsoft.com/office/drawing/2014/main" id="{F33E900C-B0FC-E07C-EA8E-D2726537DFC0}"/>
                  </a:ext>
                </a:extLst>
              </p:cNvPr>
              <p:cNvSpPr/>
              <p:nvPr/>
            </p:nvSpPr>
            <p:spPr>
              <a:xfrm>
                <a:off x="8742420" y="2047033"/>
                <a:ext cx="1775419" cy="153053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3000"/>
                </a:schemeClr>
              </a:solidFill>
              <a:ln w="6350"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cxnSp>
          <p:nvCxnSpPr>
            <p:cNvPr id="12" name="Connettore 2 11">
              <a:extLst>
                <a:ext uri="{FF2B5EF4-FFF2-40B4-BE49-F238E27FC236}">
                  <a16:creationId xmlns:a16="http://schemas.microsoft.com/office/drawing/2014/main" id="{DBEBC308-E45B-B48F-F706-39E1AC1BB6DC}"/>
                </a:ext>
              </a:extLst>
            </p:cNvPr>
            <p:cNvCxnSpPr>
              <a:cxnSpLocks/>
            </p:cNvCxnSpPr>
            <p:nvPr/>
          </p:nvCxnSpPr>
          <p:spPr>
            <a:xfrm>
              <a:off x="987108" y="6219198"/>
              <a:ext cx="453586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6FBE3356-7C9D-D466-1EC3-6057DFB9BC19}"/>
                </a:ext>
              </a:extLst>
            </p:cNvPr>
            <p:cNvSpPr txBox="1"/>
            <p:nvPr/>
          </p:nvSpPr>
          <p:spPr>
            <a:xfrm>
              <a:off x="5178444" y="5979619"/>
              <a:ext cx="134264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>
                  <a:latin typeface="Corbel Light" panose="020B0303020204020204" pitchFamily="34" charset="0"/>
                </a:rPr>
                <a:t>Time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00CFA3FD-0DA3-6A1B-08D4-C43A58B9696F}"/>
                </a:ext>
              </a:extLst>
            </p:cNvPr>
            <p:cNvSpPr txBox="1"/>
            <p:nvPr/>
          </p:nvSpPr>
          <p:spPr>
            <a:xfrm>
              <a:off x="4961635" y="5682177"/>
              <a:ext cx="7171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>
                  <a:latin typeface="Corbel Light" panose="020B0303020204020204" pitchFamily="34" charset="0"/>
                </a:rPr>
                <a:t>T</a:t>
              </a:r>
              <a:r>
                <a:rPr lang="it-IT" baseline="-25000" dirty="0">
                  <a:latin typeface="Corbel Light" panose="020B0303020204020204" pitchFamily="34" charset="0"/>
                </a:rPr>
                <a:t>II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478DA47E-CC63-DE01-B8E9-23B00FD08E0A}"/>
                </a:ext>
              </a:extLst>
            </p:cNvPr>
            <p:cNvSpPr txBox="1"/>
            <p:nvPr/>
          </p:nvSpPr>
          <p:spPr>
            <a:xfrm>
              <a:off x="83954" y="2321357"/>
              <a:ext cx="13426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2000" dirty="0">
                  <a:latin typeface="Corbel Light" panose="020B0303020204020204" pitchFamily="34" charset="0"/>
                </a:rPr>
                <a:t>Control</a:t>
              </a:r>
            </a:p>
          </p:txBody>
        </p: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E86739B2-28B0-F870-04A8-28F27181CF09}"/>
                </a:ext>
              </a:extLst>
            </p:cNvPr>
            <p:cNvSpPr txBox="1"/>
            <p:nvPr/>
          </p:nvSpPr>
          <p:spPr>
            <a:xfrm>
              <a:off x="83954" y="3822850"/>
              <a:ext cx="13426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2000" dirty="0" err="1">
                  <a:latin typeface="Corbel Light" panose="020B0303020204020204" pitchFamily="34" charset="0"/>
                </a:rPr>
                <a:t>Early</a:t>
              </a:r>
              <a:endParaRPr lang="it-IT" sz="2000" dirty="0">
                <a:latin typeface="Corbel Light" panose="020B0303020204020204" pitchFamily="34" charset="0"/>
              </a:endParaRP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60C969B8-FFED-3D86-09A4-1BDD2CD67C93}"/>
                </a:ext>
              </a:extLst>
            </p:cNvPr>
            <p:cNvSpPr txBox="1"/>
            <p:nvPr/>
          </p:nvSpPr>
          <p:spPr>
            <a:xfrm>
              <a:off x="83954" y="5116465"/>
              <a:ext cx="13426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2000" dirty="0">
                  <a:latin typeface="Corbel Light" panose="020B0303020204020204" pitchFamily="34" charset="0"/>
                </a:rPr>
                <a:t>Late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115E7D18-491C-EE4A-E18D-BA29095041BD}"/>
                </a:ext>
              </a:extLst>
            </p:cNvPr>
            <p:cNvSpPr txBox="1"/>
            <p:nvPr/>
          </p:nvSpPr>
          <p:spPr>
            <a:xfrm>
              <a:off x="83954" y="1149697"/>
              <a:ext cx="134264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2000" dirty="0">
                  <a:latin typeface="Corbel Light" panose="020B0303020204020204" pitchFamily="34" charset="0"/>
                </a:rPr>
                <a:t>Whole</a:t>
              </a: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6091BE5E-6C7F-317D-C17A-75B12A1D97B4}"/>
                </a:ext>
              </a:extLst>
            </p:cNvPr>
            <p:cNvSpPr txBox="1"/>
            <p:nvPr/>
          </p:nvSpPr>
          <p:spPr>
            <a:xfrm>
              <a:off x="1467809" y="6285788"/>
              <a:ext cx="134264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600" dirty="0">
                  <a:latin typeface="Corbel Light" panose="020B0303020204020204" pitchFamily="34" charset="0"/>
                </a:rPr>
                <a:t>28 days</a:t>
              </a:r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BBAA23DF-A63E-64C8-D1F1-048419F341B6}"/>
                </a:ext>
              </a:extLst>
            </p:cNvPr>
            <p:cNvSpPr txBox="1"/>
            <p:nvPr/>
          </p:nvSpPr>
          <p:spPr>
            <a:xfrm>
              <a:off x="3646332" y="6277122"/>
              <a:ext cx="134264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600" dirty="0">
                  <a:latin typeface="Corbel Light" panose="020B0303020204020204" pitchFamily="34" charset="0"/>
                </a:rPr>
                <a:t>28 days</a:t>
              </a:r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2C06A23F-222B-3E10-7614-0FBB884A4946}"/>
                </a:ext>
              </a:extLst>
            </p:cNvPr>
            <p:cNvSpPr txBox="1"/>
            <p:nvPr/>
          </p:nvSpPr>
          <p:spPr>
            <a:xfrm>
              <a:off x="2879443" y="5683880"/>
              <a:ext cx="7171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>
                  <a:latin typeface="Corbel Light" panose="020B0303020204020204" pitchFamily="34" charset="0"/>
                </a:rPr>
                <a:t>T</a:t>
              </a:r>
              <a:r>
                <a:rPr lang="it-IT" baseline="-25000" dirty="0">
                  <a:latin typeface="Corbel Light" panose="020B0303020204020204" pitchFamily="34" charset="0"/>
                </a:rPr>
                <a:t>I</a:t>
              </a:r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8C598414-564D-21EA-F719-67CC7B208E2A}"/>
                </a:ext>
              </a:extLst>
            </p:cNvPr>
            <p:cNvSpPr txBox="1"/>
            <p:nvPr/>
          </p:nvSpPr>
          <p:spPr>
            <a:xfrm>
              <a:off x="741054" y="5679877"/>
              <a:ext cx="7171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>
                  <a:latin typeface="Corbel Light" panose="020B0303020204020204" pitchFamily="34" charset="0"/>
                </a:rPr>
                <a:t>T</a:t>
              </a:r>
              <a:r>
                <a:rPr lang="it-IT" baseline="-25000" dirty="0">
                  <a:latin typeface="Corbel Light" panose="020B0303020204020204" pitchFamily="34" charset="0"/>
                </a:rPr>
                <a:t>0</a:t>
              </a:r>
            </a:p>
          </p:txBody>
        </p:sp>
        <p:cxnSp>
          <p:nvCxnSpPr>
            <p:cNvPr id="23" name="Connettore 2 22">
              <a:extLst>
                <a:ext uri="{FF2B5EF4-FFF2-40B4-BE49-F238E27FC236}">
                  <a16:creationId xmlns:a16="http://schemas.microsoft.com/office/drawing/2014/main" id="{D6A2CDEE-B914-0F4C-6173-AE41AD82FEA0}"/>
                </a:ext>
              </a:extLst>
            </p:cNvPr>
            <p:cNvCxnSpPr>
              <a:cxnSpLocks/>
            </p:cNvCxnSpPr>
            <p:nvPr/>
          </p:nvCxnSpPr>
          <p:spPr>
            <a:xfrm>
              <a:off x="1132256" y="6320479"/>
              <a:ext cx="2042744" cy="0"/>
            </a:xfrm>
            <a:prstGeom prst="straightConnector1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solid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uppo 23">
              <a:extLst>
                <a:ext uri="{FF2B5EF4-FFF2-40B4-BE49-F238E27FC236}">
                  <a16:creationId xmlns:a16="http://schemas.microsoft.com/office/drawing/2014/main" id="{7D70DF9B-1474-48C0-8024-980FE11A9CAC}"/>
                </a:ext>
              </a:extLst>
            </p:cNvPr>
            <p:cNvGrpSpPr/>
            <p:nvPr/>
          </p:nvGrpSpPr>
          <p:grpSpPr>
            <a:xfrm>
              <a:off x="1098342" y="6044150"/>
              <a:ext cx="4221647" cy="295201"/>
              <a:chOff x="1098342" y="5890154"/>
              <a:chExt cx="4221647" cy="449197"/>
            </a:xfrm>
          </p:grpSpPr>
          <p:cxnSp>
            <p:nvCxnSpPr>
              <p:cNvPr id="26" name="Connettore diritto 25">
                <a:extLst>
                  <a:ext uri="{FF2B5EF4-FFF2-40B4-BE49-F238E27FC236}">
                    <a16:creationId xmlns:a16="http://schemas.microsoft.com/office/drawing/2014/main" id="{FA203D20-B6BE-5CB1-435B-13681AA443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09166" y="5890154"/>
                <a:ext cx="0" cy="44919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ttore diritto 26">
                <a:extLst>
                  <a:ext uri="{FF2B5EF4-FFF2-40B4-BE49-F238E27FC236}">
                    <a16:creationId xmlns:a16="http://schemas.microsoft.com/office/drawing/2014/main" id="{42ACCA2D-15F4-AFA4-D820-5F41D97B69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989" y="5890154"/>
                <a:ext cx="0" cy="44919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ttore diritto 27">
                <a:extLst>
                  <a:ext uri="{FF2B5EF4-FFF2-40B4-BE49-F238E27FC236}">
                    <a16:creationId xmlns:a16="http://schemas.microsoft.com/office/drawing/2014/main" id="{33760E4F-8859-53FD-FE86-BC5520581C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8342" y="5890154"/>
                <a:ext cx="0" cy="44919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" name="Connettore 2 24">
              <a:extLst>
                <a:ext uri="{FF2B5EF4-FFF2-40B4-BE49-F238E27FC236}">
                  <a16:creationId xmlns:a16="http://schemas.microsoft.com/office/drawing/2014/main" id="{07F82A4F-903A-CADC-2457-191ABACDD2A7}"/>
                </a:ext>
              </a:extLst>
            </p:cNvPr>
            <p:cNvCxnSpPr>
              <a:cxnSpLocks/>
            </p:cNvCxnSpPr>
            <p:nvPr/>
          </p:nvCxnSpPr>
          <p:spPr>
            <a:xfrm>
              <a:off x="3243889" y="6319100"/>
              <a:ext cx="2042744" cy="0"/>
            </a:xfrm>
            <a:prstGeom prst="straightConnector1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solid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Rettangolo 92">
            <a:extLst>
              <a:ext uri="{FF2B5EF4-FFF2-40B4-BE49-F238E27FC236}">
                <a16:creationId xmlns:a16="http://schemas.microsoft.com/office/drawing/2014/main" id="{B95209EE-614F-1050-A142-A764E9595924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5D923A"/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5" name="Immagine 94">
            <a:extLst>
              <a:ext uri="{FF2B5EF4-FFF2-40B4-BE49-F238E27FC236}">
                <a16:creationId xmlns:a16="http://schemas.microsoft.com/office/drawing/2014/main" id="{17FF893D-DF66-4C09-5B5C-B334D1C5B3A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2160" t="1661" r="51063" b="50000"/>
          <a:stretch>
            <a:fillRect/>
          </a:stretch>
        </p:blipFill>
        <p:spPr>
          <a:xfrm>
            <a:off x="2445081" y="62674"/>
            <a:ext cx="540513" cy="540000"/>
          </a:xfrm>
          <a:prstGeom prst="rect">
            <a:avLst/>
          </a:prstGeom>
        </p:spPr>
      </p:pic>
      <p:pic>
        <p:nvPicPr>
          <p:cNvPr id="96" name="Immagine 95">
            <a:extLst>
              <a:ext uri="{FF2B5EF4-FFF2-40B4-BE49-F238E27FC236}">
                <a16:creationId xmlns:a16="http://schemas.microsoft.com/office/drawing/2014/main" id="{155F016C-5806-D086-4EFC-3A28039D64A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0000" t="12141" r="7816" b="5644"/>
          <a:stretch>
            <a:fillRect/>
          </a:stretch>
        </p:blipFill>
        <p:spPr>
          <a:xfrm>
            <a:off x="1918948" y="62674"/>
            <a:ext cx="434483" cy="540000"/>
          </a:xfrm>
          <a:prstGeom prst="rect">
            <a:avLst/>
          </a:prstGeom>
        </p:spPr>
      </p:pic>
      <p:pic>
        <p:nvPicPr>
          <p:cNvPr id="97" name="Immagine 96">
            <a:extLst>
              <a:ext uri="{FF2B5EF4-FFF2-40B4-BE49-F238E27FC236}">
                <a16:creationId xmlns:a16="http://schemas.microsoft.com/office/drawing/2014/main" id="{9D44C238-BBEB-A563-637A-B8765563BB4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62674"/>
            <a:ext cx="377885" cy="540000"/>
          </a:xfrm>
          <a:prstGeom prst="rect">
            <a:avLst/>
          </a:prstGeom>
        </p:spPr>
      </p:pic>
      <p:pic>
        <p:nvPicPr>
          <p:cNvPr id="98" name="Immagine 97">
            <a:extLst>
              <a:ext uri="{FF2B5EF4-FFF2-40B4-BE49-F238E27FC236}">
                <a16:creationId xmlns:a16="http://schemas.microsoft.com/office/drawing/2014/main" id="{F9F93B5D-EA5D-7B66-5F79-2957E1FA1CDF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62674"/>
            <a:ext cx="255322" cy="540000"/>
          </a:xfrm>
          <a:prstGeom prst="rect">
            <a:avLst/>
          </a:prstGeom>
        </p:spPr>
      </p:pic>
      <p:pic>
        <p:nvPicPr>
          <p:cNvPr id="99" name="Immagine 98">
            <a:extLst>
              <a:ext uri="{FF2B5EF4-FFF2-40B4-BE49-F238E27FC236}">
                <a16:creationId xmlns:a16="http://schemas.microsoft.com/office/drawing/2014/main" id="{C753AEFE-8C71-35B2-0B7C-75BC7FE5F4B7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62674"/>
            <a:ext cx="462433" cy="540000"/>
          </a:xfrm>
          <a:prstGeom prst="rect">
            <a:avLst/>
          </a:prstGeom>
        </p:spPr>
      </p:pic>
      <p:pic>
        <p:nvPicPr>
          <p:cNvPr id="100" name="Immagine 99">
            <a:extLst>
              <a:ext uri="{FF2B5EF4-FFF2-40B4-BE49-F238E27FC236}">
                <a16:creationId xmlns:a16="http://schemas.microsoft.com/office/drawing/2014/main" id="{17F1028F-559C-04F4-E643-CC9C89DE1475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t="50000" b="7155"/>
          <a:stretch>
            <a:fillRect/>
          </a:stretch>
        </p:blipFill>
        <p:spPr>
          <a:xfrm>
            <a:off x="1065074" y="62674"/>
            <a:ext cx="750606" cy="540000"/>
          </a:xfrm>
          <a:prstGeom prst="rect">
            <a:avLst/>
          </a:prstGeom>
        </p:spPr>
      </p:pic>
      <p:sp>
        <p:nvSpPr>
          <p:cNvPr id="101" name="Rettangolo 100">
            <a:extLst>
              <a:ext uri="{FF2B5EF4-FFF2-40B4-BE49-F238E27FC236}">
                <a16:creationId xmlns:a16="http://schemas.microsoft.com/office/drawing/2014/main" id="{E7F8DE23-76DE-4BBE-7852-DFB8B1D126DD}"/>
              </a:ext>
            </a:extLst>
          </p:cNvPr>
          <p:cNvSpPr/>
          <p:nvPr/>
        </p:nvSpPr>
        <p:spPr>
          <a:xfrm>
            <a:off x="10246" y="6515768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5D923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4" name="CasellaDiTesto 93">
            <a:extLst>
              <a:ext uri="{FF2B5EF4-FFF2-40B4-BE49-F238E27FC236}">
                <a16:creationId xmlns:a16="http://schemas.microsoft.com/office/drawing/2014/main" id="{963CEF21-0AE5-D059-C81E-60FC1C0475AA}"/>
              </a:ext>
            </a:extLst>
          </p:cNvPr>
          <p:cNvSpPr txBox="1"/>
          <p:nvPr/>
        </p:nvSpPr>
        <p:spPr>
          <a:xfrm>
            <a:off x="9112296" y="156678"/>
            <a:ext cx="2756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6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EXPERIMENTAL DESIGN</a:t>
            </a:r>
          </a:p>
        </p:txBody>
      </p:sp>
      <p:sp>
        <p:nvSpPr>
          <p:cNvPr id="102" name="CasellaDiTesto 101">
            <a:extLst>
              <a:ext uri="{FF2B5EF4-FFF2-40B4-BE49-F238E27FC236}">
                <a16:creationId xmlns:a16="http://schemas.microsoft.com/office/drawing/2014/main" id="{F61D0ABB-6939-5598-DAC0-1AB229FAB1D1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pic>
        <p:nvPicPr>
          <p:cNvPr id="103" name="Video_Sappadax1.5">
            <a:hlinkClick r:id="" action="ppaction://media"/>
            <a:extLst>
              <a:ext uri="{FF2B5EF4-FFF2-40B4-BE49-F238E27FC236}">
                <a16:creationId xmlns:a16="http://schemas.microsoft.com/office/drawing/2014/main" id="{CB84E4A9-FC78-65ED-9424-690C2040D7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598705" y="1657708"/>
            <a:ext cx="6233697" cy="3737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09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93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0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E1D88-A02B-605D-6110-91EA4AAB2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722BED4D-BD7F-7803-E0B7-6E0CADCEC487}"/>
              </a:ext>
            </a:extLst>
          </p:cNvPr>
          <p:cNvGrpSpPr/>
          <p:nvPr/>
        </p:nvGrpSpPr>
        <p:grpSpPr>
          <a:xfrm>
            <a:off x="251375" y="729718"/>
            <a:ext cx="11709569" cy="5522177"/>
            <a:chOff x="122425" y="981096"/>
            <a:chExt cx="11709569" cy="5522177"/>
          </a:xfrm>
        </p:grpSpPr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74391C46-0FDE-906D-E759-DDCE2D99AB46}"/>
                </a:ext>
              </a:extLst>
            </p:cNvPr>
            <p:cNvSpPr txBox="1"/>
            <p:nvPr/>
          </p:nvSpPr>
          <p:spPr>
            <a:xfrm>
              <a:off x="11516426" y="4490475"/>
              <a:ext cx="2240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endParaRPr lang="it-IT" sz="2000" dirty="0">
                <a:latin typeface="Corbel Light" panose="020B0303020204020204" pitchFamily="34" charset="0"/>
              </a:endParaRPr>
            </a:p>
          </p:txBody>
        </p:sp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D53890D6-9441-B9BD-831F-37544BC15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5845" y="1637051"/>
              <a:ext cx="1532576" cy="1229617"/>
            </a:xfrm>
            <a:prstGeom prst="rect">
              <a:avLst/>
            </a:prstGeom>
          </p:spPr>
        </p:pic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C04192A1-9BA5-845F-C468-75ECCFE95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2802" y="1536664"/>
              <a:ext cx="966194" cy="1418168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3F01BEB6-3A4D-5DC0-4FA5-0E7CF3D05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6363" y="1530297"/>
              <a:ext cx="648588" cy="1458117"/>
            </a:xfrm>
            <a:prstGeom prst="rect">
              <a:avLst/>
            </a:prstGeom>
          </p:spPr>
        </p:pic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64518584-50CD-A01B-38B1-954CCA2D564A}"/>
                </a:ext>
              </a:extLst>
            </p:cNvPr>
            <p:cNvSpPr txBox="1"/>
            <p:nvPr/>
          </p:nvSpPr>
          <p:spPr>
            <a:xfrm>
              <a:off x="399351" y="2971099"/>
              <a:ext cx="99793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2000" dirty="0" err="1">
                  <a:latin typeface="Corbel Light" panose="020B0303020204020204" pitchFamily="34" charset="0"/>
                </a:rPr>
                <a:t>sedge</a:t>
              </a:r>
              <a:endParaRPr lang="it-IT" sz="1600" dirty="0">
                <a:latin typeface="Corbel Light" panose="020B0303020204020204" pitchFamily="34" charset="0"/>
              </a:endParaRP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56A3F033-61CD-ED08-13B6-69FF7521F209}"/>
                </a:ext>
              </a:extLst>
            </p:cNvPr>
            <p:cNvSpPr txBox="1"/>
            <p:nvPr/>
          </p:nvSpPr>
          <p:spPr>
            <a:xfrm>
              <a:off x="2807473" y="2975223"/>
              <a:ext cx="73769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2000" dirty="0" err="1">
                  <a:latin typeface="Corbel Light" panose="020B0303020204020204" pitchFamily="34" charset="0"/>
                </a:rPr>
                <a:t>forb</a:t>
              </a:r>
              <a:endParaRPr lang="it-IT" sz="2000" dirty="0">
                <a:latin typeface="Corbel Light" panose="020B0303020204020204" pitchFamily="34" charset="0"/>
              </a:endParaRPr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C68C2864-BE86-24BE-3095-2C6B2D58CEAB}"/>
                </a:ext>
              </a:extLst>
            </p:cNvPr>
            <p:cNvSpPr txBox="1"/>
            <p:nvPr/>
          </p:nvSpPr>
          <p:spPr>
            <a:xfrm>
              <a:off x="4702813" y="2967976"/>
              <a:ext cx="81963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2000" dirty="0" err="1">
                  <a:latin typeface="Corbel Light" panose="020B0303020204020204" pitchFamily="34" charset="0"/>
                </a:rPr>
                <a:t>grass</a:t>
              </a:r>
              <a:endParaRPr lang="it-IT" sz="2000" dirty="0">
                <a:latin typeface="Corbel Light" panose="020B0303020204020204" pitchFamily="34" charset="0"/>
              </a:endParaRPr>
            </a:p>
          </p:txBody>
        </p:sp>
        <p:cxnSp>
          <p:nvCxnSpPr>
            <p:cNvPr id="11" name="Connettore 2 10">
              <a:extLst>
                <a:ext uri="{FF2B5EF4-FFF2-40B4-BE49-F238E27FC236}">
                  <a16:creationId xmlns:a16="http://schemas.microsoft.com/office/drawing/2014/main" id="{AA3FA5E1-F9CA-00F8-B587-AE11995CB00C}"/>
                </a:ext>
              </a:extLst>
            </p:cNvPr>
            <p:cNvCxnSpPr>
              <a:cxnSpLocks/>
            </p:cNvCxnSpPr>
            <p:nvPr/>
          </p:nvCxnSpPr>
          <p:spPr>
            <a:xfrm>
              <a:off x="122425" y="6278676"/>
              <a:ext cx="1086349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09D8FEAF-F688-4633-63ED-FED0410431B8}"/>
                </a:ext>
              </a:extLst>
            </p:cNvPr>
            <p:cNvSpPr txBox="1"/>
            <p:nvPr/>
          </p:nvSpPr>
          <p:spPr>
            <a:xfrm>
              <a:off x="5135934" y="5592411"/>
              <a:ext cx="71717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400" dirty="0">
                  <a:latin typeface="Corbel Light" panose="020B0303020204020204" pitchFamily="34" charset="0"/>
                </a:rPr>
                <a:t>T</a:t>
              </a:r>
              <a:r>
                <a:rPr lang="it-IT" sz="2400" baseline="-25000" dirty="0">
                  <a:latin typeface="Corbel Light" panose="020B0303020204020204" pitchFamily="34" charset="0"/>
                </a:rPr>
                <a:t>I</a:t>
              </a: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37B78127-5E60-3F0A-BA34-544F37DA1076}"/>
                </a:ext>
              </a:extLst>
            </p:cNvPr>
            <p:cNvSpPr txBox="1"/>
            <p:nvPr/>
          </p:nvSpPr>
          <p:spPr>
            <a:xfrm>
              <a:off x="122425" y="4192911"/>
              <a:ext cx="618593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 err="1">
                  <a:latin typeface="Corbel Light" panose="020B0303020204020204" pitchFamily="34" charset="0"/>
                </a:rPr>
                <a:t>pigment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2000" dirty="0" err="1">
                  <a:latin typeface="Corbel Light" panose="020B0303020204020204" pitchFamily="34" charset="0"/>
                </a:rPr>
                <a:t>concentration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1400" dirty="0">
                  <a:latin typeface="Corbel Light" panose="020B0303020204020204" pitchFamily="34" charset="0"/>
                </a:rPr>
                <a:t>(</a:t>
              </a:r>
              <a:r>
                <a:rPr lang="it-IT" sz="1400" dirty="0" err="1">
                  <a:latin typeface="Corbel Light" panose="020B0303020204020204" pitchFamily="34" charset="0"/>
                </a:rPr>
                <a:t>chlorophyll</a:t>
              </a:r>
              <a:r>
                <a:rPr lang="it-IT" sz="1400" dirty="0">
                  <a:latin typeface="Corbel Light" panose="020B0303020204020204" pitchFamily="34" charset="0"/>
                </a:rPr>
                <a:t>, </a:t>
              </a:r>
              <a:r>
                <a:rPr lang="it-IT" sz="1400" dirty="0" err="1">
                  <a:latin typeface="Corbel Light" panose="020B0303020204020204" pitchFamily="34" charset="0"/>
                </a:rPr>
                <a:t>carotenoid</a:t>
              </a:r>
              <a:r>
                <a:rPr lang="it-IT" sz="1400" dirty="0">
                  <a:latin typeface="Corbel Light" panose="020B0303020204020204" pitchFamily="34" charset="0"/>
                </a:rPr>
                <a:t>)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 err="1">
                  <a:latin typeface="Corbel Light" panose="020B0303020204020204" pitchFamily="34" charset="0"/>
                </a:rPr>
                <a:t>flavonoid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2000" dirty="0" err="1">
                  <a:latin typeface="Corbel Light" panose="020B0303020204020204" pitchFamily="34" charset="0"/>
                </a:rPr>
                <a:t>concentration</a:t>
              </a:r>
              <a:endParaRPr lang="it-IT" sz="2000" dirty="0">
                <a:latin typeface="Corbel Light" panose="020B0303020204020204" pitchFamily="34" charset="0"/>
              </a:endParaRPr>
            </a:p>
          </p:txBody>
        </p: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FFF69B6E-2B1D-A9BF-69E8-D0FD13000A1D}"/>
                </a:ext>
              </a:extLst>
            </p:cNvPr>
            <p:cNvCxnSpPr>
              <a:cxnSpLocks/>
            </p:cNvCxnSpPr>
            <p:nvPr/>
          </p:nvCxnSpPr>
          <p:spPr>
            <a:xfrm>
              <a:off x="5494524" y="6054076"/>
              <a:ext cx="0" cy="44919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diritto 14">
              <a:extLst>
                <a:ext uri="{FF2B5EF4-FFF2-40B4-BE49-F238E27FC236}">
                  <a16:creationId xmlns:a16="http://schemas.microsoft.com/office/drawing/2014/main" id="{545C068A-64C5-99B7-94FB-F43E40E0E833}"/>
                </a:ext>
              </a:extLst>
            </p:cNvPr>
            <p:cNvCxnSpPr>
              <a:cxnSpLocks/>
            </p:cNvCxnSpPr>
            <p:nvPr/>
          </p:nvCxnSpPr>
          <p:spPr>
            <a:xfrm>
              <a:off x="10017652" y="6054076"/>
              <a:ext cx="0" cy="44919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66F520DF-B44C-1E65-0617-71F2512D7014}"/>
                </a:ext>
              </a:extLst>
            </p:cNvPr>
            <p:cNvSpPr txBox="1"/>
            <p:nvPr/>
          </p:nvSpPr>
          <p:spPr>
            <a:xfrm>
              <a:off x="9654182" y="5590372"/>
              <a:ext cx="71717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400" dirty="0">
                  <a:latin typeface="Corbel Light" panose="020B0303020204020204" pitchFamily="34" charset="0"/>
                </a:rPr>
                <a:t>T</a:t>
              </a:r>
              <a:r>
                <a:rPr lang="it-IT" sz="2400" baseline="-25000" dirty="0">
                  <a:latin typeface="Corbel Light" panose="020B0303020204020204" pitchFamily="34" charset="0"/>
                </a:rPr>
                <a:t>II</a:t>
              </a:r>
            </a:p>
          </p:txBody>
        </p:sp>
        <p:grpSp>
          <p:nvGrpSpPr>
            <p:cNvPr id="17" name="Gruppo 16">
              <a:extLst>
                <a:ext uri="{FF2B5EF4-FFF2-40B4-BE49-F238E27FC236}">
                  <a16:creationId xmlns:a16="http://schemas.microsoft.com/office/drawing/2014/main" id="{21CAD383-8559-F316-4CCA-07C071E64601}"/>
                </a:ext>
              </a:extLst>
            </p:cNvPr>
            <p:cNvGrpSpPr/>
            <p:nvPr/>
          </p:nvGrpSpPr>
          <p:grpSpPr>
            <a:xfrm flipH="1">
              <a:off x="8541046" y="981096"/>
              <a:ext cx="3229552" cy="1980219"/>
              <a:chOff x="-3383508" y="1928646"/>
              <a:chExt cx="4784000" cy="2933336"/>
            </a:xfrm>
          </p:grpSpPr>
          <p:pic>
            <p:nvPicPr>
              <p:cNvPr id="33" name="Immagine 32">
                <a:extLst>
                  <a:ext uri="{FF2B5EF4-FFF2-40B4-BE49-F238E27FC236}">
                    <a16:creationId xmlns:a16="http://schemas.microsoft.com/office/drawing/2014/main" id="{4F66671F-9D1A-7C9D-2129-5D4C159A595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27"/>
              <a:stretch/>
            </p:blipFill>
            <p:spPr>
              <a:xfrm rot="16200000">
                <a:off x="-3235820" y="2765313"/>
                <a:ext cx="1948981" cy="2244357"/>
              </a:xfrm>
              <a:prstGeom prst="rect">
                <a:avLst/>
              </a:prstGeom>
            </p:spPr>
          </p:pic>
          <p:pic>
            <p:nvPicPr>
              <p:cNvPr id="34" name="Immagine 33">
                <a:extLst>
                  <a:ext uri="{FF2B5EF4-FFF2-40B4-BE49-F238E27FC236}">
                    <a16:creationId xmlns:a16="http://schemas.microsoft.com/office/drawing/2014/main" id="{B3C4F195-3B58-6BFF-FD38-DC516921441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7452"/>
              <a:stretch/>
            </p:blipFill>
            <p:spPr>
              <a:xfrm>
                <a:off x="-2500492" y="3220182"/>
                <a:ext cx="1541821" cy="1641800"/>
              </a:xfrm>
              <a:prstGeom prst="rect">
                <a:avLst/>
              </a:prstGeom>
            </p:spPr>
          </p:pic>
          <p:pic>
            <p:nvPicPr>
              <p:cNvPr id="35" name="Immagine 34">
                <a:extLst>
                  <a:ext uri="{FF2B5EF4-FFF2-40B4-BE49-F238E27FC236}">
                    <a16:creationId xmlns:a16="http://schemas.microsoft.com/office/drawing/2014/main" id="{A7847C04-78B5-BC96-9218-E7D13F1F84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491" t="-14130" r="1491" b="14130"/>
              <a:stretch/>
            </p:blipFill>
            <p:spPr>
              <a:xfrm>
                <a:off x="-1704205" y="2357120"/>
                <a:ext cx="1114194" cy="2504862"/>
              </a:xfrm>
              <a:prstGeom prst="rect">
                <a:avLst/>
              </a:prstGeom>
            </p:spPr>
          </p:pic>
          <p:pic>
            <p:nvPicPr>
              <p:cNvPr id="36" name="Immagine 35">
                <a:extLst>
                  <a:ext uri="{FF2B5EF4-FFF2-40B4-BE49-F238E27FC236}">
                    <a16:creationId xmlns:a16="http://schemas.microsoft.com/office/drawing/2014/main" id="{74B18B98-3B83-C400-E039-56A7117B0D0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7452"/>
              <a:stretch/>
            </p:blipFill>
            <p:spPr>
              <a:xfrm>
                <a:off x="-1469252" y="3220182"/>
                <a:ext cx="1541821" cy="1641800"/>
              </a:xfrm>
              <a:prstGeom prst="rect">
                <a:avLst/>
              </a:prstGeom>
            </p:spPr>
          </p:pic>
          <p:pic>
            <p:nvPicPr>
              <p:cNvPr id="37" name="Immagine 36">
                <a:extLst>
                  <a:ext uri="{FF2B5EF4-FFF2-40B4-BE49-F238E27FC236}">
                    <a16:creationId xmlns:a16="http://schemas.microsoft.com/office/drawing/2014/main" id="{A327A06D-ECF1-8908-43F8-E935330D238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27"/>
              <a:stretch/>
            </p:blipFill>
            <p:spPr>
              <a:xfrm rot="16200000">
                <a:off x="-696177" y="2765312"/>
                <a:ext cx="1948981" cy="2244357"/>
              </a:xfrm>
              <a:prstGeom prst="rect">
                <a:avLst/>
              </a:prstGeom>
            </p:spPr>
          </p:pic>
          <p:pic>
            <p:nvPicPr>
              <p:cNvPr id="38" name="Immagine 37">
                <a:extLst>
                  <a:ext uri="{FF2B5EF4-FFF2-40B4-BE49-F238E27FC236}">
                    <a16:creationId xmlns:a16="http://schemas.microsoft.com/office/drawing/2014/main" id="{24A94F62-8EC6-8D77-0E4E-C97FC6071A6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491" t="-14130" r="1491" b="14130"/>
              <a:stretch/>
            </p:blipFill>
            <p:spPr>
              <a:xfrm>
                <a:off x="-771412" y="1928646"/>
                <a:ext cx="1304784" cy="2933335"/>
              </a:xfrm>
              <a:prstGeom prst="rect">
                <a:avLst/>
              </a:prstGeom>
            </p:spPr>
          </p:pic>
        </p:grp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C8F2D7DE-56E5-833D-5003-42F68B5523E5}"/>
                </a:ext>
              </a:extLst>
            </p:cNvPr>
            <p:cNvSpPr txBox="1"/>
            <p:nvPr/>
          </p:nvSpPr>
          <p:spPr>
            <a:xfrm>
              <a:off x="8781667" y="2987905"/>
              <a:ext cx="263023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000" dirty="0" err="1">
                  <a:latin typeface="Corbel Light" panose="020B0303020204020204" pitchFamily="34" charset="0"/>
                </a:rPr>
                <a:t>whole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2000" dirty="0" err="1">
                  <a:latin typeface="Corbel Light" panose="020B0303020204020204" pitchFamily="34" charset="0"/>
                </a:rPr>
                <a:t>plant</a:t>
              </a:r>
              <a:r>
                <a:rPr lang="it-IT" sz="2000" dirty="0">
                  <a:latin typeface="Corbel Light" panose="020B0303020204020204" pitchFamily="34" charset="0"/>
                </a:rPr>
                <a:t> community</a:t>
              </a: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AF636412-2FFE-3AFD-BAD1-7FB4B1625CEE}"/>
                </a:ext>
              </a:extLst>
            </p:cNvPr>
            <p:cNvSpPr txBox="1"/>
            <p:nvPr/>
          </p:nvSpPr>
          <p:spPr>
            <a:xfrm>
              <a:off x="6785479" y="4357285"/>
              <a:ext cx="474720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it-IT" sz="2000" dirty="0" err="1">
                  <a:latin typeface="Corbel Light" panose="020B0303020204020204" pitchFamily="34" charset="0"/>
                </a:rPr>
                <a:t>multispectral</a:t>
              </a:r>
              <a:r>
                <a:rPr lang="it-IT" sz="2000" dirty="0">
                  <a:latin typeface="Corbel Light" panose="020B0303020204020204" pitchFamily="34" charset="0"/>
                </a:rPr>
                <a:t> survey </a:t>
              </a:r>
              <a:r>
                <a:rPr lang="it-IT" sz="1400" dirty="0">
                  <a:latin typeface="Corbel Light" panose="020B0303020204020204" pitchFamily="34" charset="0"/>
                </a:rPr>
                <a:t>(UAV + close range)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9BBD80E1-F871-F2A9-4F16-52A11B1FC024}"/>
                </a:ext>
              </a:extLst>
            </p:cNvPr>
            <p:cNvSpPr txBox="1"/>
            <p:nvPr/>
          </p:nvSpPr>
          <p:spPr>
            <a:xfrm>
              <a:off x="11516426" y="4363284"/>
              <a:ext cx="2240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>
                  <a:latin typeface="Corbel Light" panose="020B0303020204020204" pitchFamily="34" charset="0"/>
                </a:rPr>
                <a:t> </a:t>
              </a:r>
            </a:p>
          </p:txBody>
        </p:sp>
        <p:sp>
          <p:nvSpPr>
            <p:cNvPr id="21" name="Ovale 20">
              <a:extLst>
                <a:ext uri="{FF2B5EF4-FFF2-40B4-BE49-F238E27FC236}">
                  <a16:creationId xmlns:a16="http://schemas.microsoft.com/office/drawing/2014/main" id="{CCE6F0E3-7257-CE1C-EAE6-A059F12A9C90}"/>
                </a:ext>
              </a:extLst>
            </p:cNvPr>
            <p:cNvSpPr/>
            <p:nvPr/>
          </p:nvSpPr>
          <p:spPr>
            <a:xfrm>
              <a:off x="5211654" y="5553719"/>
              <a:ext cx="566829" cy="566829"/>
            </a:xfrm>
            <a:prstGeom prst="ellipse">
              <a:avLst/>
            </a:prstGeom>
            <a:no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orbel Light" panose="020B0303020204020204" pitchFamily="34" charset="0"/>
              </a:endParaRPr>
            </a:p>
          </p:txBody>
        </p:sp>
        <p:cxnSp>
          <p:nvCxnSpPr>
            <p:cNvPr id="22" name="Connettore diritto 21">
              <a:extLst>
                <a:ext uri="{FF2B5EF4-FFF2-40B4-BE49-F238E27FC236}">
                  <a16:creationId xmlns:a16="http://schemas.microsoft.com/office/drawing/2014/main" id="{E6337793-2B7B-31DA-EE66-F65E068F0130}"/>
                </a:ext>
              </a:extLst>
            </p:cNvPr>
            <p:cNvCxnSpPr>
              <a:cxnSpLocks/>
            </p:cNvCxnSpPr>
            <p:nvPr/>
          </p:nvCxnSpPr>
          <p:spPr>
            <a:xfrm>
              <a:off x="5490191" y="5431634"/>
              <a:ext cx="0" cy="125795"/>
            </a:xfrm>
            <a:prstGeom prst="line">
              <a:avLst/>
            </a:prstGeom>
            <a:no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Connettore diritto 22">
              <a:extLst>
                <a:ext uri="{FF2B5EF4-FFF2-40B4-BE49-F238E27FC236}">
                  <a16:creationId xmlns:a16="http://schemas.microsoft.com/office/drawing/2014/main" id="{02D76410-20F5-DE66-268E-9C61092A30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31991" y="5122493"/>
              <a:ext cx="2" cy="309679"/>
            </a:xfrm>
            <a:prstGeom prst="line">
              <a:avLst/>
            </a:prstGeom>
            <a:noFill/>
            <a:ln>
              <a:solidFill>
                <a:srgbClr val="5F95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Connettore diritto 23">
              <a:extLst>
                <a:ext uri="{FF2B5EF4-FFF2-40B4-BE49-F238E27FC236}">
                  <a16:creationId xmlns:a16="http://schemas.microsoft.com/office/drawing/2014/main" id="{731F760F-DB4C-87ED-660B-41AA3602F977}"/>
                </a:ext>
              </a:extLst>
            </p:cNvPr>
            <p:cNvCxnSpPr>
              <a:cxnSpLocks/>
            </p:cNvCxnSpPr>
            <p:nvPr/>
          </p:nvCxnSpPr>
          <p:spPr>
            <a:xfrm>
              <a:off x="971396" y="6054076"/>
              <a:ext cx="0" cy="44919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C8CB7B68-228B-2FC3-E851-895220AAC431}"/>
                </a:ext>
              </a:extLst>
            </p:cNvPr>
            <p:cNvSpPr txBox="1"/>
            <p:nvPr/>
          </p:nvSpPr>
          <p:spPr>
            <a:xfrm>
              <a:off x="612807" y="5586052"/>
              <a:ext cx="71717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400" dirty="0">
                  <a:latin typeface="Corbel Light" panose="020B0303020204020204" pitchFamily="34" charset="0"/>
                </a:rPr>
                <a:t>T</a:t>
              </a:r>
              <a:r>
                <a:rPr lang="it-IT" sz="2400" baseline="-25000" dirty="0">
                  <a:latin typeface="Corbel Light" panose="020B0303020204020204" pitchFamily="34" charset="0"/>
                </a:rPr>
                <a:t>0</a:t>
              </a:r>
            </a:p>
          </p:txBody>
        </p:sp>
        <p:grpSp>
          <p:nvGrpSpPr>
            <p:cNvPr id="26" name="Gruppo 25">
              <a:extLst>
                <a:ext uri="{FF2B5EF4-FFF2-40B4-BE49-F238E27FC236}">
                  <a16:creationId xmlns:a16="http://schemas.microsoft.com/office/drawing/2014/main" id="{B469C9A0-E757-BD00-C7DB-439D07843D5A}"/>
                </a:ext>
              </a:extLst>
            </p:cNvPr>
            <p:cNvGrpSpPr/>
            <p:nvPr/>
          </p:nvGrpSpPr>
          <p:grpSpPr>
            <a:xfrm>
              <a:off x="122426" y="5122493"/>
              <a:ext cx="11709568" cy="309680"/>
              <a:chOff x="126420" y="4147835"/>
              <a:chExt cx="11615305" cy="309680"/>
            </a:xfrm>
          </p:grpSpPr>
          <p:cxnSp>
            <p:nvCxnSpPr>
              <p:cNvPr id="30" name="Connettore diritto 29">
                <a:extLst>
                  <a:ext uri="{FF2B5EF4-FFF2-40B4-BE49-F238E27FC236}">
                    <a16:creationId xmlns:a16="http://schemas.microsoft.com/office/drawing/2014/main" id="{54E982FD-E793-BB18-7A87-207482F9D28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741723" y="4147835"/>
                <a:ext cx="2" cy="309679"/>
              </a:xfrm>
              <a:prstGeom prst="line">
                <a:avLst/>
              </a:prstGeom>
              <a:noFill/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1" name="Connettore diritto 30">
                <a:extLst>
                  <a:ext uri="{FF2B5EF4-FFF2-40B4-BE49-F238E27FC236}">
                    <a16:creationId xmlns:a16="http://schemas.microsoft.com/office/drawing/2014/main" id="{D0638019-2A94-1CBB-7FCD-6FC304BD05A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7388" y="4147836"/>
                <a:ext cx="2" cy="309679"/>
              </a:xfrm>
              <a:prstGeom prst="line">
                <a:avLst/>
              </a:prstGeom>
              <a:noFill/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2" name="Connettore diritto 31">
                <a:extLst>
                  <a:ext uri="{FF2B5EF4-FFF2-40B4-BE49-F238E27FC236}">
                    <a16:creationId xmlns:a16="http://schemas.microsoft.com/office/drawing/2014/main" id="{1CCF203B-E25B-FA36-BD4A-01E14BAB16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6420" y="4452486"/>
                <a:ext cx="11615303" cy="0"/>
              </a:xfrm>
              <a:prstGeom prst="line">
                <a:avLst/>
              </a:prstGeom>
              <a:noFill/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FD59A3FF-E736-3A85-BEE3-872A7AF02486}"/>
                </a:ext>
              </a:extLst>
            </p:cNvPr>
            <p:cNvSpPr txBox="1"/>
            <p:nvPr/>
          </p:nvSpPr>
          <p:spPr>
            <a:xfrm>
              <a:off x="165490" y="3370880"/>
              <a:ext cx="18791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400" i="1" dirty="0" err="1">
                  <a:solidFill>
                    <a:schemeClr val="accent1"/>
                  </a:solidFill>
                  <a:latin typeface="Corbel Light" panose="020B0303020204020204" pitchFamily="34" charset="0"/>
                </a:rPr>
                <a:t>Carex</a:t>
              </a:r>
              <a:r>
                <a:rPr lang="it-IT" sz="1400" i="1" dirty="0">
                  <a:solidFill>
                    <a:schemeClr val="accent1"/>
                  </a:solidFill>
                  <a:latin typeface="Corbel Light" panose="020B0303020204020204" pitchFamily="34" charset="0"/>
                </a:rPr>
                <a:t> </a:t>
              </a:r>
              <a:r>
                <a:rPr lang="it-IT" sz="1400" i="1" dirty="0" err="1">
                  <a:solidFill>
                    <a:schemeClr val="accent1"/>
                  </a:solidFill>
                  <a:latin typeface="Corbel Light" panose="020B0303020204020204" pitchFamily="34" charset="0"/>
                </a:rPr>
                <a:t>curvula</a:t>
              </a:r>
              <a:endParaRPr lang="it-IT" sz="1400" i="1" dirty="0">
                <a:solidFill>
                  <a:schemeClr val="accent1"/>
                </a:solidFill>
                <a:latin typeface="Corbel Light" panose="020B0303020204020204" pitchFamily="34" charset="0"/>
              </a:endParaRPr>
            </a:p>
            <a:p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Carex</a:t>
              </a:r>
              <a:r>
                <a:rPr lang="it-IT" sz="1400" i="1" dirty="0">
                  <a:solidFill>
                    <a:srgbClr val="C00000"/>
                  </a:solidFill>
                  <a:latin typeface="Corbel Light" panose="020B0303020204020204" pitchFamily="34" charset="0"/>
                </a:rPr>
                <a:t> </a:t>
              </a:r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ornithopoda</a:t>
              </a:r>
              <a:endParaRPr lang="it-IT" sz="1400" i="1" dirty="0">
                <a:solidFill>
                  <a:srgbClr val="C00000"/>
                </a:solidFill>
                <a:latin typeface="Corbel Light" panose="020B0303020204020204" pitchFamily="34" charset="0"/>
              </a:endParaRPr>
            </a:p>
          </p:txBody>
        </p:sp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A529C1CA-D8AD-573A-25BC-4FFF4A78D419}"/>
                </a:ext>
              </a:extLst>
            </p:cNvPr>
            <p:cNvSpPr txBox="1"/>
            <p:nvPr/>
          </p:nvSpPr>
          <p:spPr>
            <a:xfrm>
              <a:off x="2114292" y="3336715"/>
              <a:ext cx="23578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400" i="1" dirty="0">
                  <a:solidFill>
                    <a:schemeClr val="accent1"/>
                  </a:solidFill>
                  <a:latin typeface="Corbel Light" panose="020B0303020204020204" pitchFamily="34" charset="0"/>
                </a:rPr>
                <a:t>Alchemilla </a:t>
              </a:r>
              <a:r>
                <a:rPr lang="it-IT" sz="1400" i="1" dirty="0" err="1">
                  <a:solidFill>
                    <a:schemeClr val="accent1"/>
                  </a:solidFill>
                  <a:latin typeface="Corbel Light" panose="020B0303020204020204" pitchFamily="34" charset="0"/>
                </a:rPr>
                <a:t>pentaphyllea</a:t>
              </a:r>
              <a:endParaRPr lang="it-IT" sz="1400" i="1" dirty="0">
                <a:solidFill>
                  <a:schemeClr val="accent1"/>
                </a:solidFill>
                <a:latin typeface="Corbel Light" panose="020B0303020204020204" pitchFamily="34" charset="0"/>
              </a:endParaRPr>
            </a:p>
            <a:p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Homogyne</a:t>
              </a:r>
              <a:r>
                <a:rPr lang="it-IT" sz="1400" i="1" dirty="0">
                  <a:solidFill>
                    <a:srgbClr val="C00000"/>
                  </a:solidFill>
                  <a:latin typeface="Corbel Light" panose="020B0303020204020204" pitchFamily="34" charset="0"/>
                </a:rPr>
                <a:t> alpina</a:t>
              </a:r>
            </a:p>
          </p:txBody>
        </p:sp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59AB256A-CE9A-9220-0BC6-E613C1DB66FE}"/>
                </a:ext>
              </a:extLst>
            </p:cNvPr>
            <p:cNvSpPr txBox="1"/>
            <p:nvPr/>
          </p:nvSpPr>
          <p:spPr>
            <a:xfrm>
              <a:off x="4545215" y="3310102"/>
              <a:ext cx="167570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400" i="1" dirty="0">
                  <a:solidFill>
                    <a:schemeClr val="accent1"/>
                  </a:solidFill>
                  <a:latin typeface="Corbel Light" panose="020B0303020204020204" pitchFamily="34" charset="0"/>
                </a:rPr>
                <a:t>Poa alpina</a:t>
              </a:r>
            </a:p>
            <a:p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Sesleria</a:t>
              </a:r>
              <a:r>
                <a:rPr lang="it-IT" sz="1400" i="1" dirty="0">
                  <a:solidFill>
                    <a:srgbClr val="C00000"/>
                  </a:solidFill>
                  <a:latin typeface="Corbel Light" panose="020B0303020204020204" pitchFamily="34" charset="0"/>
                </a:rPr>
                <a:t> </a:t>
              </a:r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caerulea</a:t>
              </a:r>
              <a:endParaRPr lang="it-IT" sz="1400" i="1" dirty="0">
                <a:solidFill>
                  <a:srgbClr val="C00000"/>
                </a:solidFill>
                <a:latin typeface="Corbel Light" panose="020B0303020204020204" pitchFamily="34" charset="0"/>
              </a:endParaRPr>
            </a:p>
          </p:txBody>
        </p:sp>
      </p:grpSp>
      <p:sp>
        <p:nvSpPr>
          <p:cNvPr id="39" name="Rettangolo 38">
            <a:extLst>
              <a:ext uri="{FF2B5EF4-FFF2-40B4-BE49-F238E27FC236}">
                <a16:creationId xmlns:a16="http://schemas.microsoft.com/office/drawing/2014/main" id="{8D74E85D-EDBE-7FA9-9045-FF4952E46DDC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D256C3"/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FCBA1A4C-B472-A990-B1B4-11189B91DCA4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D256C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1" name="Immagine 40">
            <a:extLst>
              <a:ext uri="{FF2B5EF4-FFF2-40B4-BE49-F238E27FC236}">
                <a16:creationId xmlns:a16="http://schemas.microsoft.com/office/drawing/2014/main" id="{DD2BEE1E-3735-290B-8182-B303E944D9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160" t="1661" r="51063" b="50000"/>
          <a:stretch>
            <a:fillRect/>
          </a:stretch>
        </p:blipFill>
        <p:spPr>
          <a:xfrm>
            <a:off x="2445081" y="63238"/>
            <a:ext cx="540513" cy="540000"/>
          </a:xfrm>
          <a:prstGeom prst="rect">
            <a:avLst/>
          </a:prstGeom>
        </p:spPr>
      </p:pic>
      <p:pic>
        <p:nvPicPr>
          <p:cNvPr id="43" name="Immagine 42">
            <a:extLst>
              <a:ext uri="{FF2B5EF4-FFF2-40B4-BE49-F238E27FC236}">
                <a16:creationId xmlns:a16="http://schemas.microsoft.com/office/drawing/2014/main" id="{279E1BCA-C8B4-AFEB-E378-D02FF0252AA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63238"/>
            <a:ext cx="377885" cy="540000"/>
          </a:xfrm>
          <a:prstGeom prst="rect">
            <a:avLst/>
          </a:prstGeom>
        </p:spPr>
      </p:pic>
      <p:pic>
        <p:nvPicPr>
          <p:cNvPr id="44" name="Immagine 43">
            <a:extLst>
              <a:ext uri="{FF2B5EF4-FFF2-40B4-BE49-F238E27FC236}">
                <a16:creationId xmlns:a16="http://schemas.microsoft.com/office/drawing/2014/main" id="{53DF9193-95F9-B608-CFFE-ACBFBF71588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63238"/>
            <a:ext cx="255322" cy="540000"/>
          </a:xfrm>
          <a:prstGeom prst="rect">
            <a:avLst/>
          </a:prstGeom>
        </p:spPr>
      </p:pic>
      <p:pic>
        <p:nvPicPr>
          <p:cNvPr id="45" name="Immagine 44">
            <a:extLst>
              <a:ext uri="{FF2B5EF4-FFF2-40B4-BE49-F238E27FC236}">
                <a16:creationId xmlns:a16="http://schemas.microsoft.com/office/drawing/2014/main" id="{792C7E51-025F-C959-6515-24DE034BAE1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63238"/>
            <a:ext cx="462433" cy="540000"/>
          </a:xfrm>
          <a:prstGeom prst="rect">
            <a:avLst/>
          </a:prstGeom>
        </p:spPr>
      </p:pic>
      <p:pic>
        <p:nvPicPr>
          <p:cNvPr id="47" name="Immagine 46">
            <a:extLst>
              <a:ext uri="{FF2B5EF4-FFF2-40B4-BE49-F238E27FC236}">
                <a16:creationId xmlns:a16="http://schemas.microsoft.com/office/drawing/2014/main" id="{9544EAB3-514B-A01A-6D73-B82E3C96E8A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63238"/>
            <a:ext cx="778162" cy="540000"/>
          </a:xfrm>
          <a:prstGeom prst="rect">
            <a:avLst/>
          </a:prstGeom>
        </p:spPr>
      </p:pic>
      <p:pic>
        <p:nvPicPr>
          <p:cNvPr id="48" name="Immagine 47">
            <a:extLst>
              <a:ext uri="{FF2B5EF4-FFF2-40B4-BE49-F238E27FC236}">
                <a16:creationId xmlns:a16="http://schemas.microsoft.com/office/drawing/2014/main" id="{BA7A814A-AE4C-5E21-C2BB-569DC9BE8D74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6158" r="50000" b="12496"/>
          <a:stretch>
            <a:fillRect/>
          </a:stretch>
        </p:blipFill>
        <p:spPr>
          <a:xfrm>
            <a:off x="1954527" y="63238"/>
            <a:ext cx="424255" cy="540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6D2EAC0-AD29-99D0-6A67-36495B2F4F7D}"/>
              </a:ext>
            </a:extLst>
          </p:cNvPr>
          <p:cNvSpPr txBox="1"/>
          <p:nvPr/>
        </p:nvSpPr>
        <p:spPr>
          <a:xfrm>
            <a:off x="10418294" y="133183"/>
            <a:ext cx="1353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5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SAMPLING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BD8C47BF-448F-B5BF-B85D-7AE4426757D0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</a:t>
            </a:r>
            <a:r>
              <a:rPr lang="en-US" sz="1400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 European Congress of Conservation Biology (ECCB)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4A0106B5-0221-648C-FFFE-97B1E15021CB}"/>
              </a:ext>
            </a:extLst>
          </p:cNvPr>
          <p:cNvSpPr/>
          <p:nvPr/>
        </p:nvSpPr>
        <p:spPr>
          <a:xfrm>
            <a:off x="7226710" y="845574"/>
            <a:ext cx="4827610" cy="38421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247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318A7-8009-AA26-7E37-C824DCDC0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75304F28-4C47-FBE0-2E03-A3007B4CC5BF}"/>
              </a:ext>
            </a:extLst>
          </p:cNvPr>
          <p:cNvGrpSpPr/>
          <p:nvPr/>
        </p:nvGrpSpPr>
        <p:grpSpPr>
          <a:xfrm>
            <a:off x="251375" y="729718"/>
            <a:ext cx="11709569" cy="5522177"/>
            <a:chOff x="122425" y="981096"/>
            <a:chExt cx="11709569" cy="5522177"/>
          </a:xfrm>
        </p:grpSpPr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AED60391-0B76-4747-8B64-33FD2787FBBE}"/>
                </a:ext>
              </a:extLst>
            </p:cNvPr>
            <p:cNvSpPr txBox="1"/>
            <p:nvPr/>
          </p:nvSpPr>
          <p:spPr>
            <a:xfrm>
              <a:off x="11516426" y="4490475"/>
              <a:ext cx="2240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endParaRPr lang="it-IT" sz="2000" dirty="0">
                <a:latin typeface="Corbel Light" panose="020B0303020204020204" pitchFamily="34" charset="0"/>
              </a:endParaRPr>
            </a:p>
          </p:txBody>
        </p:sp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080D57B9-D976-A02E-118A-44F0343F1D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5845" y="1637051"/>
              <a:ext cx="1532576" cy="1229617"/>
            </a:xfrm>
            <a:prstGeom prst="rect">
              <a:avLst/>
            </a:prstGeom>
          </p:spPr>
        </p:pic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A567ADDB-F0D7-9C33-21CE-AC29AC043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2802" y="1536664"/>
              <a:ext cx="966194" cy="1418168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45921661-4C12-D336-C490-16DAA60AE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6363" y="1530297"/>
              <a:ext cx="648588" cy="1458117"/>
            </a:xfrm>
            <a:prstGeom prst="rect">
              <a:avLst/>
            </a:prstGeom>
          </p:spPr>
        </p:pic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0AD2DD64-17C0-B0B8-F17B-10AFB6397F00}"/>
                </a:ext>
              </a:extLst>
            </p:cNvPr>
            <p:cNvSpPr txBox="1"/>
            <p:nvPr/>
          </p:nvSpPr>
          <p:spPr>
            <a:xfrm>
              <a:off x="399351" y="2971099"/>
              <a:ext cx="99793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2000" dirty="0" err="1">
                  <a:latin typeface="Corbel Light" panose="020B0303020204020204" pitchFamily="34" charset="0"/>
                </a:rPr>
                <a:t>sedge</a:t>
              </a:r>
              <a:endParaRPr lang="it-IT" sz="1600" dirty="0">
                <a:latin typeface="Corbel Light" panose="020B0303020204020204" pitchFamily="34" charset="0"/>
              </a:endParaRP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26FF2C8A-AC96-8377-926E-024628A925AA}"/>
                </a:ext>
              </a:extLst>
            </p:cNvPr>
            <p:cNvSpPr txBox="1"/>
            <p:nvPr/>
          </p:nvSpPr>
          <p:spPr>
            <a:xfrm>
              <a:off x="2807473" y="2975223"/>
              <a:ext cx="73769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2000" dirty="0" err="1">
                  <a:latin typeface="Corbel Light" panose="020B0303020204020204" pitchFamily="34" charset="0"/>
                </a:rPr>
                <a:t>forb</a:t>
              </a:r>
              <a:endParaRPr lang="it-IT" sz="2000" dirty="0">
                <a:latin typeface="Corbel Light" panose="020B0303020204020204" pitchFamily="34" charset="0"/>
              </a:endParaRPr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2B313482-C442-8EC4-EA64-2551877DACBB}"/>
                </a:ext>
              </a:extLst>
            </p:cNvPr>
            <p:cNvSpPr txBox="1"/>
            <p:nvPr/>
          </p:nvSpPr>
          <p:spPr>
            <a:xfrm>
              <a:off x="4702813" y="2967976"/>
              <a:ext cx="81963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2000" dirty="0" err="1">
                  <a:latin typeface="Corbel Light" panose="020B0303020204020204" pitchFamily="34" charset="0"/>
                </a:rPr>
                <a:t>grass</a:t>
              </a:r>
              <a:endParaRPr lang="it-IT" sz="2000" dirty="0">
                <a:latin typeface="Corbel Light" panose="020B0303020204020204" pitchFamily="34" charset="0"/>
              </a:endParaRPr>
            </a:p>
          </p:txBody>
        </p:sp>
        <p:cxnSp>
          <p:nvCxnSpPr>
            <p:cNvPr id="11" name="Connettore 2 10">
              <a:extLst>
                <a:ext uri="{FF2B5EF4-FFF2-40B4-BE49-F238E27FC236}">
                  <a16:creationId xmlns:a16="http://schemas.microsoft.com/office/drawing/2014/main" id="{0DC9E1AA-3E51-00F6-EB85-7AADC49EC2EC}"/>
                </a:ext>
              </a:extLst>
            </p:cNvPr>
            <p:cNvCxnSpPr>
              <a:cxnSpLocks/>
            </p:cNvCxnSpPr>
            <p:nvPr/>
          </p:nvCxnSpPr>
          <p:spPr>
            <a:xfrm>
              <a:off x="122425" y="6278676"/>
              <a:ext cx="1086349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CBC1BD06-F8CC-DB54-4CF9-D71F61AF410E}"/>
                </a:ext>
              </a:extLst>
            </p:cNvPr>
            <p:cNvSpPr txBox="1"/>
            <p:nvPr/>
          </p:nvSpPr>
          <p:spPr>
            <a:xfrm>
              <a:off x="5135934" y="5592411"/>
              <a:ext cx="71717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400" dirty="0">
                  <a:latin typeface="Corbel Light" panose="020B0303020204020204" pitchFamily="34" charset="0"/>
                </a:rPr>
                <a:t>T</a:t>
              </a:r>
              <a:r>
                <a:rPr lang="it-IT" sz="2400" baseline="-25000" dirty="0">
                  <a:latin typeface="Corbel Light" panose="020B0303020204020204" pitchFamily="34" charset="0"/>
                </a:rPr>
                <a:t>I</a:t>
              </a: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8403B8A6-5256-5041-7D3B-0E5FFBAF2ADB}"/>
                </a:ext>
              </a:extLst>
            </p:cNvPr>
            <p:cNvSpPr txBox="1"/>
            <p:nvPr/>
          </p:nvSpPr>
          <p:spPr>
            <a:xfrm>
              <a:off x="122425" y="4192911"/>
              <a:ext cx="618593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 err="1">
                  <a:latin typeface="Corbel Light" panose="020B0303020204020204" pitchFamily="34" charset="0"/>
                </a:rPr>
                <a:t>pigment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2000" dirty="0" err="1">
                  <a:latin typeface="Corbel Light" panose="020B0303020204020204" pitchFamily="34" charset="0"/>
                </a:rPr>
                <a:t>concentration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1400" dirty="0">
                  <a:latin typeface="Corbel Light" panose="020B0303020204020204" pitchFamily="34" charset="0"/>
                </a:rPr>
                <a:t>(</a:t>
              </a:r>
              <a:r>
                <a:rPr lang="it-IT" sz="1400" dirty="0" err="1">
                  <a:latin typeface="Corbel Light" panose="020B0303020204020204" pitchFamily="34" charset="0"/>
                </a:rPr>
                <a:t>chlorophyll</a:t>
              </a:r>
              <a:r>
                <a:rPr lang="it-IT" sz="1400" dirty="0">
                  <a:latin typeface="Corbel Light" panose="020B0303020204020204" pitchFamily="34" charset="0"/>
                </a:rPr>
                <a:t>, </a:t>
              </a:r>
              <a:r>
                <a:rPr lang="it-IT" sz="1400" dirty="0" err="1">
                  <a:latin typeface="Corbel Light" panose="020B0303020204020204" pitchFamily="34" charset="0"/>
                </a:rPr>
                <a:t>carotenoid</a:t>
              </a:r>
              <a:r>
                <a:rPr lang="it-IT" sz="1400" dirty="0">
                  <a:latin typeface="Corbel Light" panose="020B0303020204020204" pitchFamily="34" charset="0"/>
                </a:rPr>
                <a:t>)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 err="1">
                  <a:latin typeface="Corbel Light" panose="020B0303020204020204" pitchFamily="34" charset="0"/>
                </a:rPr>
                <a:t>flavonoid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2000" dirty="0" err="1">
                  <a:latin typeface="Corbel Light" panose="020B0303020204020204" pitchFamily="34" charset="0"/>
                </a:rPr>
                <a:t>concentration</a:t>
              </a:r>
              <a:endParaRPr lang="it-IT" sz="2000" dirty="0">
                <a:latin typeface="Corbel Light" panose="020B0303020204020204" pitchFamily="34" charset="0"/>
              </a:endParaRPr>
            </a:p>
          </p:txBody>
        </p:sp>
        <p:cxnSp>
          <p:nvCxnSpPr>
            <p:cNvPr id="14" name="Connettore diritto 13">
              <a:extLst>
                <a:ext uri="{FF2B5EF4-FFF2-40B4-BE49-F238E27FC236}">
                  <a16:creationId xmlns:a16="http://schemas.microsoft.com/office/drawing/2014/main" id="{6E3F014C-9138-055C-2E98-406EC86180E9}"/>
                </a:ext>
              </a:extLst>
            </p:cNvPr>
            <p:cNvCxnSpPr>
              <a:cxnSpLocks/>
            </p:cNvCxnSpPr>
            <p:nvPr/>
          </p:nvCxnSpPr>
          <p:spPr>
            <a:xfrm>
              <a:off x="5494524" y="6054076"/>
              <a:ext cx="0" cy="44919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diritto 14">
              <a:extLst>
                <a:ext uri="{FF2B5EF4-FFF2-40B4-BE49-F238E27FC236}">
                  <a16:creationId xmlns:a16="http://schemas.microsoft.com/office/drawing/2014/main" id="{7DCFE2E4-47AF-5109-54A6-9DB9D6EFEAC3}"/>
                </a:ext>
              </a:extLst>
            </p:cNvPr>
            <p:cNvCxnSpPr>
              <a:cxnSpLocks/>
            </p:cNvCxnSpPr>
            <p:nvPr/>
          </p:nvCxnSpPr>
          <p:spPr>
            <a:xfrm>
              <a:off x="10017652" y="6054076"/>
              <a:ext cx="0" cy="44919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F36A3CF0-27C0-2AB7-1296-2DA2054E906A}"/>
                </a:ext>
              </a:extLst>
            </p:cNvPr>
            <p:cNvSpPr txBox="1"/>
            <p:nvPr/>
          </p:nvSpPr>
          <p:spPr>
            <a:xfrm>
              <a:off x="9654182" y="5590372"/>
              <a:ext cx="71717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400" dirty="0">
                  <a:latin typeface="Corbel Light" panose="020B0303020204020204" pitchFamily="34" charset="0"/>
                </a:rPr>
                <a:t>T</a:t>
              </a:r>
              <a:r>
                <a:rPr lang="it-IT" sz="2400" baseline="-25000" dirty="0">
                  <a:latin typeface="Corbel Light" panose="020B0303020204020204" pitchFamily="34" charset="0"/>
                </a:rPr>
                <a:t>II</a:t>
              </a:r>
            </a:p>
          </p:txBody>
        </p:sp>
        <p:grpSp>
          <p:nvGrpSpPr>
            <p:cNvPr id="17" name="Gruppo 16">
              <a:extLst>
                <a:ext uri="{FF2B5EF4-FFF2-40B4-BE49-F238E27FC236}">
                  <a16:creationId xmlns:a16="http://schemas.microsoft.com/office/drawing/2014/main" id="{0A065A81-F8D0-69FE-CBE5-B6CEF604A701}"/>
                </a:ext>
              </a:extLst>
            </p:cNvPr>
            <p:cNvGrpSpPr/>
            <p:nvPr/>
          </p:nvGrpSpPr>
          <p:grpSpPr>
            <a:xfrm flipH="1">
              <a:off x="8541046" y="981096"/>
              <a:ext cx="3229552" cy="1980219"/>
              <a:chOff x="-3383508" y="1928646"/>
              <a:chExt cx="4784000" cy="2933336"/>
            </a:xfrm>
          </p:grpSpPr>
          <p:pic>
            <p:nvPicPr>
              <p:cNvPr id="33" name="Immagine 32">
                <a:extLst>
                  <a:ext uri="{FF2B5EF4-FFF2-40B4-BE49-F238E27FC236}">
                    <a16:creationId xmlns:a16="http://schemas.microsoft.com/office/drawing/2014/main" id="{1C45A6B6-EF54-2134-357F-9B068ADF9D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27"/>
              <a:stretch/>
            </p:blipFill>
            <p:spPr>
              <a:xfrm rot="16200000">
                <a:off x="-3235820" y="2765313"/>
                <a:ext cx="1948981" cy="2244357"/>
              </a:xfrm>
              <a:prstGeom prst="rect">
                <a:avLst/>
              </a:prstGeom>
            </p:spPr>
          </p:pic>
          <p:pic>
            <p:nvPicPr>
              <p:cNvPr id="34" name="Immagine 33">
                <a:extLst>
                  <a:ext uri="{FF2B5EF4-FFF2-40B4-BE49-F238E27FC236}">
                    <a16:creationId xmlns:a16="http://schemas.microsoft.com/office/drawing/2014/main" id="{8579D450-57A2-184E-8D9F-8AB24710D7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7452"/>
              <a:stretch/>
            </p:blipFill>
            <p:spPr>
              <a:xfrm>
                <a:off x="-2500492" y="3220182"/>
                <a:ext cx="1541821" cy="1641800"/>
              </a:xfrm>
              <a:prstGeom prst="rect">
                <a:avLst/>
              </a:prstGeom>
            </p:spPr>
          </p:pic>
          <p:pic>
            <p:nvPicPr>
              <p:cNvPr id="35" name="Immagine 34">
                <a:extLst>
                  <a:ext uri="{FF2B5EF4-FFF2-40B4-BE49-F238E27FC236}">
                    <a16:creationId xmlns:a16="http://schemas.microsoft.com/office/drawing/2014/main" id="{2B68EEF2-5C49-A986-5743-287702BBCB3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491" t="-14130" r="1491" b="14130"/>
              <a:stretch/>
            </p:blipFill>
            <p:spPr>
              <a:xfrm>
                <a:off x="-1704205" y="2357120"/>
                <a:ext cx="1114194" cy="2504862"/>
              </a:xfrm>
              <a:prstGeom prst="rect">
                <a:avLst/>
              </a:prstGeom>
            </p:spPr>
          </p:pic>
          <p:pic>
            <p:nvPicPr>
              <p:cNvPr id="36" name="Immagine 35">
                <a:extLst>
                  <a:ext uri="{FF2B5EF4-FFF2-40B4-BE49-F238E27FC236}">
                    <a16:creationId xmlns:a16="http://schemas.microsoft.com/office/drawing/2014/main" id="{7148EEC4-6FCB-C03A-9A4B-2FC598EBA2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7452"/>
              <a:stretch/>
            </p:blipFill>
            <p:spPr>
              <a:xfrm>
                <a:off x="-1469252" y="3220182"/>
                <a:ext cx="1541821" cy="1641800"/>
              </a:xfrm>
              <a:prstGeom prst="rect">
                <a:avLst/>
              </a:prstGeom>
            </p:spPr>
          </p:pic>
          <p:pic>
            <p:nvPicPr>
              <p:cNvPr id="37" name="Immagine 36">
                <a:extLst>
                  <a:ext uri="{FF2B5EF4-FFF2-40B4-BE49-F238E27FC236}">
                    <a16:creationId xmlns:a16="http://schemas.microsoft.com/office/drawing/2014/main" id="{2A3181B3-2BE7-9278-3D42-E5042D2A05D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27"/>
              <a:stretch/>
            </p:blipFill>
            <p:spPr>
              <a:xfrm rot="16200000">
                <a:off x="-696177" y="2765312"/>
                <a:ext cx="1948981" cy="2244357"/>
              </a:xfrm>
              <a:prstGeom prst="rect">
                <a:avLst/>
              </a:prstGeom>
            </p:spPr>
          </p:pic>
          <p:pic>
            <p:nvPicPr>
              <p:cNvPr id="38" name="Immagine 37">
                <a:extLst>
                  <a:ext uri="{FF2B5EF4-FFF2-40B4-BE49-F238E27FC236}">
                    <a16:creationId xmlns:a16="http://schemas.microsoft.com/office/drawing/2014/main" id="{D0CFB53F-1559-4D54-8C79-6D4B0C537CB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491" t="-14130" r="1491" b="14130"/>
              <a:stretch/>
            </p:blipFill>
            <p:spPr>
              <a:xfrm>
                <a:off x="-771412" y="1928646"/>
                <a:ext cx="1304784" cy="2933335"/>
              </a:xfrm>
              <a:prstGeom prst="rect">
                <a:avLst/>
              </a:prstGeom>
            </p:spPr>
          </p:pic>
        </p:grp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C32E0D0A-CB7F-4AAE-37A6-9D465C9F6ECD}"/>
                </a:ext>
              </a:extLst>
            </p:cNvPr>
            <p:cNvSpPr txBox="1"/>
            <p:nvPr/>
          </p:nvSpPr>
          <p:spPr>
            <a:xfrm>
              <a:off x="8781667" y="2987905"/>
              <a:ext cx="263023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000" dirty="0" err="1">
                  <a:latin typeface="Corbel Light" panose="020B0303020204020204" pitchFamily="34" charset="0"/>
                </a:rPr>
                <a:t>whole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2000" dirty="0" err="1">
                  <a:latin typeface="Corbel Light" panose="020B0303020204020204" pitchFamily="34" charset="0"/>
                </a:rPr>
                <a:t>plant</a:t>
              </a:r>
              <a:r>
                <a:rPr lang="it-IT" sz="2000" dirty="0">
                  <a:latin typeface="Corbel Light" panose="020B0303020204020204" pitchFamily="34" charset="0"/>
                </a:rPr>
                <a:t> community</a:t>
              </a: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12D4EB1E-F709-9012-B82B-8A2EE367B04A}"/>
                </a:ext>
              </a:extLst>
            </p:cNvPr>
            <p:cNvSpPr txBox="1"/>
            <p:nvPr/>
          </p:nvSpPr>
          <p:spPr>
            <a:xfrm>
              <a:off x="6785479" y="4357285"/>
              <a:ext cx="474720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it-IT" sz="2000" dirty="0" err="1">
                  <a:latin typeface="Corbel Light" panose="020B0303020204020204" pitchFamily="34" charset="0"/>
                </a:rPr>
                <a:t>multispectral</a:t>
              </a:r>
              <a:r>
                <a:rPr lang="it-IT" sz="2000" dirty="0">
                  <a:latin typeface="Corbel Light" panose="020B0303020204020204" pitchFamily="34" charset="0"/>
                </a:rPr>
                <a:t> survey </a:t>
              </a:r>
              <a:r>
                <a:rPr lang="it-IT" sz="1400" dirty="0">
                  <a:latin typeface="Corbel Light" panose="020B0303020204020204" pitchFamily="34" charset="0"/>
                </a:rPr>
                <a:t>(UAV + close range)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64603F08-AB24-BDBF-2274-B441D07AA2FB}"/>
                </a:ext>
              </a:extLst>
            </p:cNvPr>
            <p:cNvSpPr txBox="1"/>
            <p:nvPr/>
          </p:nvSpPr>
          <p:spPr>
            <a:xfrm>
              <a:off x="11516426" y="4363284"/>
              <a:ext cx="2240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>
                  <a:latin typeface="Corbel Light" panose="020B0303020204020204" pitchFamily="34" charset="0"/>
                </a:rPr>
                <a:t> </a:t>
              </a:r>
            </a:p>
          </p:txBody>
        </p:sp>
        <p:sp>
          <p:nvSpPr>
            <p:cNvPr id="21" name="Ovale 20">
              <a:extLst>
                <a:ext uri="{FF2B5EF4-FFF2-40B4-BE49-F238E27FC236}">
                  <a16:creationId xmlns:a16="http://schemas.microsoft.com/office/drawing/2014/main" id="{714CD12D-37D1-0551-2AED-856123F28D38}"/>
                </a:ext>
              </a:extLst>
            </p:cNvPr>
            <p:cNvSpPr/>
            <p:nvPr/>
          </p:nvSpPr>
          <p:spPr>
            <a:xfrm>
              <a:off x="5211654" y="5553719"/>
              <a:ext cx="566829" cy="566829"/>
            </a:xfrm>
            <a:prstGeom prst="ellipse">
              <a:avLst/>
            </a:prstGeom>
            <a:no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orbel Light" panose="020B0303020204020204" pitchFamily="34" charset="0"/>
              </a:endParaRPr>
            </a:p>
          </p:txBody>
        </p:sp>
        <p:cxnSp>
          <p:nvCxnSpPr>
            <p:cNvPr id="22" name="Connettore diritto 21">
              <a:extLst>
                <a:ext uri="{FF2B5EF4-FFF2-40B4-BE49-F238E27FC236}">
                  <a16:creationId xmlns:a16="http://schemas.microsoft.com/office/drawing/2014/main" id="{83AEBE73-1FAF-21A0-8B13-669D9881F7C5}"/>
                </a:ext>
              </a:extLst>
            </p:cNvPr>
            <p:cNvCxnSpPr>
              <a:cxnSpLocks/>
            </p:cNvCxnSpPr>
            <p:nvPr/>
          </p:nvCxnSpPr>
          <p:spPr>
            <a:xfrm>
              <a:off x="5490191" y="5431634"/>
              <a:ext cx="0" cy="125795"/>
            </a:xfrm>
            <a:prstGeom prst="line">
              <a:avLst/>
            </a:prstGeom>
            <a:no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3" name="Connettore diritto 22">
              <a:extLst>
                <a:ext uri="{FF2B5EF4-FFF2-40B4-BE49-F238E27FC236}">
                  <a16:creationId xmlns:a16="http://schemas.microsoft.com/office/drawing/2014/main" id="{D987B953-02C2-B7C0-259B-7A41C0CEB9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31991" y="5122493"/>
              <a:ext cx="2" cy="309679"/>
            </a:xfrm>
            <a:prstGeom prst="line">
              <a:avLst/>
            </a:prstGeom>
            <a:noFill/>
            <a:ln>
              <a:solidFill>
                <a:srgbClr val="5F95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Connettore diritto 23">
              <a:extLst>
                <a:ext uri="{FF2B5EF4-FFF2-40B4-BE49-F238E27FC236}">
                  <a16:creationId xmlns:a16="http://schemas.microsoft.com/office/drawing/2014/main" id="{0674C2BF-68DF-3C72-260C-17041144DF9F}"/>
                </a:ext>
              </a:extLst>
            </p:cNvPr>
            <p:cNvCxnSpPr>
              <a:cxnSpLocks/>
            </p:cNvCxnSpPr>
            <p:nvPr/>
          </p:nvCxnSpPr>
          <p:spPr>
            <a:xfrm>
              <a:off x="971396" y="6054076"/>
              <a:ext cx="0" cy="44919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55C56A48-97BE-2905-6383-C632EBEFE19E}"/>
                </a:ext>
              </a:extLst>
            </p:cNvPr>
            <p:cNvSpPr txBox="1"/>
            <p:nvPr/>
          </p:nvSpPr>
          <p:spPr>
            <a:xfrm>
              <a:off x="612807" y="5586052"/>
              <a:ext cx="71717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400" dirty="0">
                  <a:latin typeface="Corbel Light" panose="020B0303020204020204" pitchFamily="34" charset="0"/>
                </a:rPr>
                <a:t>T</a:t>
              </a:r>
              <a:r>
                <a:rPr lang="it-IT" sz="2400" baseline="-25000" dirty="0">
                  <a:latin typeface="Corbel Light" panose="020B0303020204020204" pitchFamily="34" charset="0"/>
                </a:rPr>
                <a:t>0</a:t>
              </a:r>
            </a:p>
          </p:txBody>
        </p:sp>
        <p:grpSp>
          <p:nvGrpSpPr>
            <p:cNvPr id="26" name="Gruppo 25">
              <a:extLst>
                <a:ext uri="{FF2B5EF4-FFF2-40B4-BE49-F238E27FC236}">
                  <a16:creationId xmlns:a16="http://schemas.microsoft.com/office/drawing/2014/main" id="{0B31EE67-1D59-A289-47A4-824ED4E318F2}"/>
                </a:ext>
              </a:extLst>
            </p:cNvPr>
            <p:cNvGrpSpPr/>
            <p:nvPr/>
          </p:nvGrpSpPr>
          <p:grpSpPr>
            <a:xfrm>
              <a:off x="122426" y="5122493"/>
              <a:ext cx="11709568" cy="309680"/>
              <a:chOff x="126420" y="4147835"/>
              <a:chExt cx="11615305" cy="309680"/>
            </a:xfrm>
          </p:grpSpPr>
          <p:cxnSp>
            <p:nvCxnSpPr>
              <p:cNvPr id="30" name="Connettore diritto 29">
                <a:extLst>
                  <a:ext uri="{FF2B5EF4-FFF2-40B4-BE49-F238E27FC236}">
                    <a16:creationId xmlns:a16="http://schemas.microsoft.com/office/drawing/2014/main" id="{60C37B70-9A0F-962D-9C3F-37F78D8E52B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741723" y="4147835"/>
                <a:ext cx="2" cy="309679"/>
              </a:xfrm>
              <a:prstGeom prst="line">
                <a:avLst/>
              </a:prstGeom>
              <a:noFill/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1" name="Connettore diritto 30">
                <a:extLst>
                  <a:ext uri="{FF2B5EF4-FFF2-40B4-BE49-F238E27FC236}">
                    <a16:creationId xmlns:a16="http://schemas.microsoft.com/office/drawing/2014/main" id="{46E07983-3CD9-1594-AE15-29CFEB090B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7388" y="4147836"/>
                <a:ext cx="2" cy="309679"/>
              </a:xfrm>
              <a:prstGeom prst="line">
                <a:avLst/>
              </a:prstGeom>
              <a:noFill/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2" name="Connettore diritto 31">
                <a:extLst>
                  <a:ext uri="{FF2B5EF4-FFF2-40B4-BE49-F238E27FC236}">
                    <a16:creationId xmlns:a16="http://schemas.microsoft.com/office/drawing/2014/main" id="{72D1A140-6397-F9F9-939D-8387C06338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6420" y="4452486"/>
                <a:ext cx="11615303" cy="0"/>
              </a:xfrm>
              <a:prstGeom prst="line">
                <a:avLst/>
              </a:prstGeom>
              <a:noFill/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7C40538E-853E-7FEF-87DF-1F9F2628F382}"/>
                </a:ext>
              </a:extLst>
            </p:cNvPr>
            <p:cNvSpPr txBox="1"/>
            <p:nvPr/>
          </p:nvSpPr>
          <p:spPr>
            <a:xfrm>
              <a:off x="165490" y="3370880"/>
              <a:ext cx="18791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400" i="1" dirty="0" err="1">
                  <a:solidFill>
                    <a:schemeClr val="accent1"/>
                  </a:solidFill>
                  <a:latin typeface="Corbel Light" panose="020B0303020204020204" pitchFamily="34" charset="0"/>
                </a:rPr>
                <a:t>Carex</a:t>
              </a:r>
              <a:r>
                <a:rPr lang="it-IT" sz="1400" i="1" dirty="0">
                  <a:solidFill>
                    <a:schemeClr val="accent1"/>
                  </a:solidFill>
                  <a:latin typeface="Corbel Light" panose="020B0303020204020204" pitchFamily="34" charset="0"/>
                </a:rPr>
                <a:t> </a:t>
              </a:r>
              <a:r>
                <a:rPr lang="it-IT" sz="1400" i="1" dirty="0" err="1">
                  <a:solidFill>
                    <a:schemeClr val="accent1"/>
                  </a:solidFill>
                  <a:latin typeface="Corbel Light" panose="020B0303020204020204" pitchFamily="34" charset="0"/>
                </a:rPr>
                <a:t>curvula</a:t>
              </a:r>
              <a:endParaRPr lang="it-IT" sz="1400" i="1" dirty="0">
                <a:solidFill>
                  <a:schemeClr val="accent1"/>
                </a:solidFill>
                <a:latin typeface="Corbel Light" panose="020B0303020204020204" pitchFamily="34" charset="0"/>
              </a:endParaRPr>
            </a:p>
            <a:p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Carex</a:t>
              </a:r>
              <a:r>
                <a:rPr lang="it-IT" sz="1400" i="1" dirty="0">
                  <a:solidFill>
                    <a:srgbClr val="C00000"/>
                  </a:solidFill>
                  <a:latin typeface="Corbel Light" panose="020B0303020204020204" pitchFamily="34" charset="0"/>
                </a:rPr>
                <a:t> </a:t>
              </a:r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ornithopoda</a:t>
              </a:r>
              <a:endParaRPr lang="it-IT" sz="1400" i="1" dirty="0">
                <a:solidFill>
                  <a:srgbClr val="C00000"/>
                </a:solidFill>
                <a:latin typeface="Corbel Light" panose="020B0303020204020204" pitchFamily="34" charset="0"/>
              </a:endParaRPr>
            </a:p>
          </p:txBody>
        </p:sp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E9D004A0-F407-EA44-0070-F9070A3DDA4A}"/>
                </a:ext>
              </a:extLst>
            </p:cNvPr>
            <p:cNvSpPr txBox="1"/>
            <p:nvPr/>
          </p:nvSpPr>
          <p:spPr>
            <a:xfrm>
              <a:off x="2114292" y="3336715"/>
              <a:ext cx="23578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400" i="1" dirty="0">
                  <a:solidFill>
                    <a:schemeClr val="accent1"/>
                  </a:solidFill>
                  <a:latin typeface="Corbel Light" panose="020B0303020204020204" pitchFamily="34" charset="0"/>
                </a:rPr>
                <a:t>Alchemilla </a:t>
              </a:r>
              <a:r>
                <a:rPr lang="it-IT" sz="1400" i="1" dirty="0" err="1">
                  <a:solidFill>
                    <a:schemeClr val="accent1"/>
                  </a:solidFill>
                  <a:latin typeface="Corbel Light" panose="020B0303020204020204" pitchFamily="34" charset="0"/>
                </a:rPr>
                <a:t>pentaphyllea</a:t>
              </a:r>
              <a:endParaRPr lang="it-IT" sz="1400" i="1" dirty="0">
                <a:solidFill>
                  <a:schemeClr val="accent1"/>
                </a:solidFill>
                <a:latin typeface="Corbel Light" panose="020B0303020204020204" pitchFamily="34" charset="0"/>
              </a:endParaRPr>
            </a:p>
            <a:p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Homogyne</a:t>
              </a:r>
              <a:r>
                <a:rPr lang="it-IT" sz="1400" i="1" dirty="0">
                  <a:solidFill>
                    <a:srgbClr val="C00000"/>
                  </a:solidFill>
                  <a:latin typeface="Corbel Light" panose="020B0303020204020204" pitchFamily="34" charset="0"/>
                </a:rPr>
                <a:t> alpina</a:t>
              </a:r>
            </a:p>
          </p:txBody>
        </p:sp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F4E169FF-304C-C05F-D9E8-6187B093FAF6}"/>
                </a:ext>
              </a:extLst>
            </p:cNvPr>
            <p:cNvSpPr txBox="1"/>
            <p:nvPr/>
          </p:nvSpPr>
          <p:spPr>
            <a:xfrm>
              <a:off x="4545215" y="3310102"/>
              <a:ext cx="167570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400" i="1" dirty="0">
                  <a:solidFill>
                    <a:schemeClr val="accent1"/>
                  </a:solidFill>
                  <a:latin typeface="Corbel Light" panose="020B0303020204020204" pitchFamily="34" charset="0"/>
                </a:rPr>
                <a:t>Poa alpina</a:t>
              </a:r>
            </a:p>
            <a:p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Sesleria</a:t>
              </a:r>
              <a:r>
                <a:rPr lang="it-IT" sz="1400" i="1" dirty="0">
                  <a:solidFill>
                    <a:srgbClr val="C00000"/>
                  </a:solidFill>
                  <a:latin typeface="Corbel Light" panose="020B0303020204020204" pitchFamily="34" charset="0"/>
                </a:rPr>
                <a:t> </a:t>
              </a:r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caerulea</a:t>
              </a:r>
              <a:endParaRPr lang="it-IT" sz="1400" i="1" dirty="0">
                <a:solidFill>
                  <a:srgbClr val="C00000"/>
                </a:solidFill>
                <a:latin typeface="Corbel Light" panose="020B0303020204020204" pitchFamily="34" charset="0"/>
              </a:endParaRPr>
            </a:p>
          </p:txBody>
        </p:sp>
      </p:grpSp>
      <p:sp>
        <p:nvSpPr>
          <p:cNvPr id="39" name="Rettangolo 38">
            <a:extLst>
              <a:ext uri="{FF2B5EF4-FFF2-40B4-BE49-F238E27FC236}">
                <a16:creationId xmlns:a16="http://schemas.microsoft.com/office/drawing/2014/main" id="{B4529400-FA11-B3B8-49F4-551DAEB2F8C9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D256C3"/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DE00C459-035F-2DA9-B740-0E98E81F2A89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D256C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1" name="Immagine 40">
            <a:extLst>
              <a:ext uri="{FF2B5EF4-FFF2-40B4-BE49-F238E27FC236}">
                <a16:creationId xmlns:a16="http://schemas.microsoft.com/office/drawing/2014/main" id="{F3255CA4-FBAD-90E3-1C84-A475A90CBFA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160" t="1661" r="51063" b="50000"/>
          <a:stretch>
            <a:fillRect/>
          </a:stretch>
        </p:blipFill>
        <p:spPr>
          <a:xfrm>
            <a:off x="2445081" y="63238"/>
            <a:ext cx="540513" cy="540000"/>
          </a:xfrm>
          <a:prstGeom prst="rect">
            <a:avLst/>
          </a:prstGeom>
        </p:spPr>
      </p:pic>
      <p:pic>
        <p:nvPicPr>
          <p:cNvPr id="43" name="Immagine 42">
            <a:extLst>
              <a:ext uri="{FF2B5EF4-FFF2-40B4-BE49-F238E27FC236}">
                <a16:creationId xmlns:a16="http://schemas.microsoft.com/office/drawing/2014/main" id="{912C4194-7FA3-3C25-3C74-E44D827EDCD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63238"/>
            <a:ext cx="377885" cy="540000"/>
          </a:xfrm>
          <a:prstGeom prst="rect">
            <a:avLst/>
          </a:prstGeom>
        </p:spPr>
      </p:pic>
      <p:pic>
        <p:nvPicPr>
          <p:cNvPr id="44" name="Immagine 43">
            <a:extLst>
              <a:ext uri="{FF2B5EF4-FFF2-40B4-BE49-F238E27FC236}">
                <a16:creationId xmlns:a16="http://schemas.microsoft.com/office/drawing/2014/main" id="{BFEDC855-7893-5974-1220-4330AB7CB05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63238"/>
            <a:ext cx="255322" cy="540000"/>
          </a:xfrm>
          <a:prstGeom prst="rect">
            <a:avLst/>
          </a:prstGeom>
        </p:spPr>
      </p:pic>
      <p:pic>
        <p:nvPicPr>
          <p:cNvPr id="45" name="Immagine 44">
            <a:extLst>
              <a:ext uri="{FF2B5EF4-FFF2-40B4-BE49-F238E27FC236}">
                <a16:creationId xmlns:a16="http://schemas.microsoft.com/office/drawing/2014/main" id="{A6A2DB49-FBF4-B76E-2F7E-62344B81A6E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63238"/>
            <a:ext cx="462433" cy="540000"/>
          </a:xfrm>
          <a:prstGeom prst="rect">
            <a:avLst/>
          </a:prstGeom>
        </p:spPr>
      </p:pic>
      <p:pic>
        <p:nvPicPr>
          <p:cNvPr id="47" name="Immagine 46">
            <a:extLst>
              <a:ext uri="{FF2B5EF4-FFF2-40B4-BE49-F238E27FC236}">
                <a16:creationId xmlns:a16="http://schemas.microsoft.com/office/drawing/2014/main" id="{A93A3BC0-6554-CCB7-6756-3277A8F1153C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63238"/>
            <a:ext cx="778162" cy="540000"/>
          </a:xfrm>
          <a:prstGeom prst="rect">
            <a:avLst/>
          </a:prstGeom>
        </p:spPr>
      </p:pic>
      <p:pic>
        <p:nvPicPr>
          <p:cNvPr id="48" name="Immagine 47">
            <a:extLst>
              <a:ext uri="{FF2B5EF4-FFF2-40B4-BE49-F238E27FC236}">
                <a16:creationId xmlns:a16="http://schemas.microsoft.com/office/drawing/2014/main" id="{73296036-7306-6C8E-166F-10FC998E9F64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6158" r="50000" b="12496"/>
          <a:stretch>
            <a:fillRect/>
          </a:stretch>
        </p:blipFill>
        <p:spPr>
          <a:xfrm>
            <a:off x="1954527" y="63238"/>
            <a:ext cx="424255" cy="540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2420B68B-FDFD-4696-E2F0-1702DDD34DDE}"/>
              </a:ext>
            </a:extLst>
          </p:cNvPr>
          <p:cNvSpPr txBox="1"/>
          <p:nvPr/>
        </p:nvSpPr>
        <p:spPr>
          <a:xfrm>
            <a:off x="10418294" y="133183"/>
            <a:ext cx="1353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5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SAMPLING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5C8B2E06-6A37-635A-F446-65EFB006A428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A997A6E4-96DB-15C9-20BF-ED4F24B6140B}"/>
              </a:ext>
            </a:extLst>
          </p:cNvPr>
          <p:cNvSpPr/>
          <p:nvPr/>
        </p:nvSpPr>
        <p:spPr>
          <a:xfrm>
            <a:off x="186992" y="845719"/>
            <a:ext cx="5909007" cy="38421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2295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AE1FF-5A61-1C6B-F9D2-DE870290D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8076B21F-DFCA-BE72-75E1-5459C1DB6B26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D256C3"/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968F491B-268A-0562-B75A-7726C38BAAED}"/>
              </a:ext>
            </a:extLst>
          </p:cNvPr>
          <p:cNvGrpSpPr/>
          <p:nvPr/>
        </p:nvGrpSpPr>
        <p:grpSpPr>
          <a:xfrm>
            <a:off x="189284" y="590789"/>
            <a:ext cx="11846690" cy="5642097"/>
            <a:chOff x="122425" y="861176"/>
            <a:chExt cx="11846690" cy="5642097"/>
          </a:xfrm>
        </p:grpSpPr>
        <p:pic>
          <p:nvPicPr>
            <p:cNvPr id="40" name="Immagine 39">
              <a:extLst>
                <a:ext uri="{FF2B5EF4-FFF2-40B4-BE49-F238E27FC236}">
                  <a16:creationId xmlns:a16="http://schemas.microsoft.com/office/drawing/2014/main" id="{30FA5F30-9DB2-5CA2-7163-BFD2659DF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8330" y="1517131"/>
              <a:ext cx="1532576" cy="1229617"/>
            </a:xfrm>
            <a:prstGeom prst="rect">
              <a:avLst/>
            </a:prstGeom>
          </p:spPr>
        </p:pic>
        <p:pic>
          <p:nvPicPr>
            <p:cNvPr id="41" name="Immagine 40">
              <a:extLst>
                <a:ext uri="{FF2B5EF4-FFF2-40B4-BE49-F238E27FC236}">
                  <a16:creationId xmlns:a16="http://schemas.microsoft.com/office/drawing/2014/main" id="{38B8E171-8FED-AF69-45BD-5CC1CFF6C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5287" y="1416744"/>
              <a:ext cx="966194" cy="1418168"/>
            </a:xfrm>
            <a:prstGeom prst="rect">
              <a:avLst/>
            </a:prstGeom>
          </p:spPr>
        </p:pic>
        <p:pic>
          <p:nvPicPr>
            <p:cNvPr id="42" name="Immagine 41">
              <a:extLst>
                <a:ext uri="{FF2B5EF4-FFF2-40B4-BE49-F238E27FC236}">
                  <a16:creationId xmlns:a16="http://schemas.microsoft.com/office/drawing/2014/main" id="{427DF22B-DB0C-9297-073D-D8276D1F7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8848" y="1410377"/>
              <a:ext cx="648588" cy="1458117"/>
            </a:xfrm>
            <a:prstGeom prst="rect">
              <a:avLst/>
            </a:prstGeom>
          </p:spPr>
        </p:pic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D79A79B5-50A7-643B-5CE0-4CF2818BAE76}"/>
                </a:ext>
              </a:extLst>
            </p:cNvPr>
            <p:cNvSpPr txBox="1"/>
            <p:nvPr/>
          </p:nvSpPr>
          <p:spPr>
            <a:xfrm>
              <a:off x="421836" y="2851179"/>
              <a:ext cx="99793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2000" dirty="0" err="1">
                  <a:latin typeface="Corbel Light" panose="020B0303020204020204" pitchFamily="34" charset="0"/>
                </a:rPr>
                <a:t>sedge</a:t>
              </a:r>
              <a:endParaRPr lang="it-IT" sz="1600" dirty="0">
                <a:latin typeface="Corbel Light" panose="020B0303020204020204" pitchFamily="34" charset="0"/>
              </a:endParaRPr>
            </a:p>
          </p:txBody>
        </p:sp>
        <p:sp>
          <p:nvSpPr>
            <p:cNvPr id="44" name="CasellaDiTesto 43">
              <a:extLst>
                <a:ext uri="{FF2B5EF4-FFF2-40B4-BE49-F238E27FC236}">
                  <a16:creationId xmlns:a16="http://schemas.microsoft.com/office/drawing/2014/main" id="{F4B374B1-870F-4254-56D0-66DCD9A972A7}"/>
                </a:ext>
              </a:extLst>
            </p:cNvPr>
            <p:cNvSpPr txBox="1"/>
            <p:nvPr/>
          </p:nvSpPr>
          <p:spPr>
            <a:xfrm>
              <a:off x="2829958" y="2855303"/>
              <a:ext cx="73769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2000" dirty="0" err="1">
                  <a:latin typeface="Corbel Light" panose="020B0303020204020204" pitchFamily="34" charset="0"/>
                  <a:cs typeface="Courier New" panose="02070309020205020404" pitchFamily="49" charset="0"/>
                </a:rPr>
                <a:t>forb</a:t>
              </a:r>
              <a:endParaRPr lang="it-IT" sz="2000" dirty="0">
                <a:latin typeface="Corbel Light" panose="020B0303020204020204" pitchFamily="34" charset="0"/>
                <a:cs typeface="Courier New" panose="02070309020205020404" pitchFamily="49" charset="0"/>
              </a:endParaRPr>
            </a:p>
          </p:txBody>
        </p:sp>
        <p:sp>
          <p:nvSpPr>
            <p:cNvPr id="45" name="CasellaDiTesto 44">
              <a:extLst>
                <a:ext uri="{FF2B5EF4-FFF2-40B4-BE49-F238E27FC236}">
                  <a16:creationId xmlns:a16="http://schemas.microsoft.com/office/drawing/2014/main" id="{4B29EF6D-347C-149D-1BA7-DBC758B6D60D}"/>
                </a:ext>
              </a:extLst>
            </p:cNvPr>
            <p:cNvSpPr txBox="1"/>
            <p:nvPr/>
          </p:nvSpPr>
          <p:spPr>
            <a:xfrm>
              <a:off x="4725298" y="2848056"/>
              <a:ext cx="81963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2000" dirty="0" err="1">
                  <a:latin typeface="Corbel Light" panose="020B0303020204020204" pitchFamily="34" charset="0"/>
                </a:rPr>
                <a:t>grass</a:t>
              </a:r>
              <a:endParaRPr lang="it-IT" sz="2000" dirty="0">
                <a:latin typeface="Corbel Light" panose="020B0303020204020204" pitchFamily="34" charset="0"/>
              </a:endParaRPr>
            </a:p>
          </p:txBody>
        </p:sp>
        <p:cxnSp>
          <p:nvCxnSpPr>
            <p:cNvPr id="46" name="Connettore 2 45">
              <a:extLst>
                <a:ext uri="{FF2B5EF4-FFF2-40B4-BE49-F238E27FC236}">
                  <a16:creationId xmlns:a16="http://schemas.microsoft.com/office/drawing/2014/main" id="{5CDA2F40-5137-70BE-C9D5-1E53162B5C63}"/>
                </a:ext>
              </a:extLst>
            </p:cNvPr>
            <p:cNvCxnSpPr>
              <a:cxnSpLocks/>
            </p:cNvCxnSpPr>
            <p:nvPr/>
          </p:nvCxnSpPr>
          <p:spPr>
            <a:xfrm>
              <a:off x="122425" y="6278676"/>
              <a:ext cx="1086349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CasellaDiTesto 46">
              <a:extLst>
                <a:ext uri="{FF2B5EF4-FFF2-40B4-BE49-F238E27FC236}">
                  <a16:creationId xmlns:a16="http://schemas.microsoft.com/office/drawing/2014/main" id="{472CC45F-42A7-4B28-DBCB-430B30CD12F8}"/>
                </a:ext>
              </a:extLst>
            </p:cNvPr>
            <p:cNvSpPr txBox="1"/>
            <p:nvPr/>
          </p:nvSpPr>
          <p:spPr>
            <a:xfrm>
              <a:off x="5135934" y="5592411"/>
              <a:ext cx="71717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400" dirty="0">
                  <a:latin typeface="Corbel Light" panose="020B0303020204020204" pitchFamily="34" charset="0"/>
                </a:rPr>
                <a:t>T</a:t>
              </a:r>
              <a:r>
                <a:rPr lang="it-IT" sz="2400" baseline="-25000" dirty="0">
                  <a:latin typeface="Corbel Light" panose="020B0303020204020204" pitchFamily="34" charset="0"/>
                </a:rPr>
                <a:t>I</a:t>
              </a:r>
            </a:p>
          </p:txBody>
        </p:sp>
        <p:cxnSp>
          <p:nvCxnSpPr>
            <p:cNvPr id="48" name="Connettore diritto 47">
              <a:extLst>
                <a:ext uri="{FF2B5EF4-FFF2-40B4-BE49-F238E27FC236}">
                  <a16:creationId xmlns:a16="http://schemas.microsoft.com/office/drawing/2014/main" id="{4AD1A327-EA31-CD67-7F37-12CA5A50A4C9}"/>
                </a:ext>
              </a:extLst>
            </p:cNvPr>
            <p:cNvCxnSpPr>
              <a:cxnSpLocks/>
            </p:cNvCxnSpPr>
            <p:nvPr/>
          </p:nvCxnSpPr>
          <p:spPr>
            <a:xfrm>
              <a:off x="5494524" y="6054076"/>
              <a:ext cx="0" cy="44919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diritto 48">
              <a:extLst>
                <a:ext uri="{FF2B5EF4-FFF2-40B4-BE49-F238E27FC236}">
                  <a16:creationId xmlns:a16="http://schemas.microsoft.com/office/drawing/2014/main" id="{E9E0A585-1537-A906-38B5-2F787983F710}"/>
                </a:ext>
              </a:extLst>
            </p:cNvPr>
            <p:cNvCxnSpPr>
              <a:cxnSpLocks/>
            </p:cNvCxnSpPr>
            <p:nvPr/>
          </p:nvCxnSpPr>
          <p:spPr>
            <a:xfrm>
              <a:off x="10017652" y="6054076"/>
              <a:ext cx="0" cy="44919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CasellaDiTesto 49">
              <a:extLst>
                <a:ext uri="{FF2B5EF4-FFF2-40B4-BE49-F238E27FC236}">
                  <a16:creationId xmlns:a16="http://schemas.microsoft.com/office/drawing/2014/main" id="{7EE9FCC8-8F78-02E7-79AF-78265D881185}"/>
                </a:ext>
              </a:extLst>
            </p:cNvPr>
            <p:cNvSpPr txBox="1"/>
            <p:nvPr/>
          </p:nvSpPr>
          <p:spPr>
            <a:xfrm>
              <a:off x="9654182" y="5590372"/>
              <a:ext cx="71717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400" dirty="0">
                  <a:latin typeface="Corbel Light" panose="020B0303020204020204" pitchFamily="34" charset="0"/>
                </a:rPr>
                <a:t>T</a:t>
              </a:r>
              <a:r>
                <a:rPr lang="it-IT" sz="2400" baseline="-25000" dirty="0">
                  <a:latin typeface="Corbel Light" panose="020B0303020204020204" pitchFamily="34" charset="0"/>
                </a:rPr>
                <a:t>II</a:t>
              </a:r>
            </a:p>
          </p:txBody>
        </p:sp>
        <p:grpSp>
          <p:nvGrpSpPr>
            <p:cNvPr id="51" name="Gruppo 50">
              <a:extLst>
                <a:ext uri="{FF2B5EF4-FFF2-40B4-BE49-F238E27FC236}">
                  <a16:creationId xmlns:a16="http://schemas.microsoft.com/office/drawing/2014/main" id="{A6CCB675-0D74-B9F5-2BCD-A4F7D568133A}"/>
                </a:ext>
              </a:extLst>
            </p:cNvPr>
            <p:cNvGrpSpPr/>
            <p:nvPr/>
          </p:nvGrpSpPr>
          <p:grpSpPr>
            <a:xfrm flipH="1">
              <a:off x="8563531" y="861176"/>
              <a:ext cx="3229552" cy="1980219"/>
              <a:chOff x="-3383508" y="1928646"/>
              <a:chExt cx="4784000" cy="2933336"/>
            </a:xfrm>
          </p:grpSpPr>
          <p:pic>
            <p:nvPicPr>
              <p:cNvPr id="72" name="Immagine 71">
                <a:extLst>
                  <a:ext uri="{FF2B5EF4-FFF2-40B4-BE49-F238E27FC236}">
                    <a16:creationId xmlns:a16="http://schemas.microsoft.com/office/drawing/2014/main" id="{7929DD2A-E9AA-D312-FFD8-D64AE6950CB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27"/>
              <a:stretch/>
            </p:blipFill>
            <p:spPr>
              <a:xfrm rot="16200000">
                <a:off x="-3235820" y="2765313"/>
                <a:ext cx="1948981" cy="2244357"/>
              </a:xfrm>
              <a:prstGeom prst="rect">
                <a:avLst/>
              </a:prstGeom>
            </p:spPr>
          </p:pic>
          <p:pic>
            <p:nvPicPr>
              <p:cNvPr id="73" name="Immagine 72">
                <a:extLst>
                  <a:ext uri="{FF2B5EF4-FFF2-40B4-BE49-F238E27FC236}">
                    <a16:creationId xmlns:a16="http://schemas.microsoft.com/office/drawing/2014/main" id="{EBD14974-723C-96FA-2EDA-6BA6307E243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7452"/>
              <a:stretch/>
            </p:blipFill>
            <p:spPr>
              <a:xfrm>
                <a:off x="-2500492" y="3220182"/>
                <a:ext cx="1541821" cy="1641800"/>
              </a:xfrm>
              <a:prstGeom prst="rect">
                <a:avLst/>
              </a:prstGeom>
            </p:spPr>
          </p:pic>
          <p:pic>
            <p:nvPicPr>
              <p:cNvPr id="74" name="Immagine 73">
                <a:extLst>
                  <a:ext uri="{FF2B5EF4-FFF2-40B4-BE49-F238E27FC236}">
                    <a16:creationId xmlns:a16="http://schemas.microsoft.com/office/drawing/2014/main" id="{C71F6B84-ECC1-DFEC-F47F-844E41FBB7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491" t="-14130" r="1491" b="14130"/>
              <a:stretch/>
            </p:blipFill>
            <p:spPr>
              <a:xfrm>
                <a:off x="-1704205" y="2357120"/>
                <a:ext cx="1114194" cy="2504862"/>
              </a:xfrm>
              <a:prstGeom prst="rect">
                <a:avLst/>
              </a:prstGeom>
            </p:spPr>
          </p:pic>
          <p:pic>
            <p:nvPicPr>
              <p:cNvPr id="75" name="Immagine 74">
                <a:extLst>
                  <a:ext uri="{FF2B5EF4-FFF2-40B4-BE49-F238E27FC236}">
                    <a16:creationId xmlns:a16="http://schemas.microsoft.com/office/drawing/2014/main" id="{BC9F40E3-F0E6-AECC-1E2C-8EAEE03D095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7452"/>
              <a:stretch/>
            </p:blipFill>
            <p:spPr>
              <a:xfrm>
                <a:off x="-1469252" y="3220182"/>
                <a:ext cx="1541821" cy="1641800"/>
              </a:xfrm>
              <a:prstGeom prst="rect">
                <a:avLst/>
              </a:prstGeom>
            </p:spPr>
          </p:pic>
          <p:pic>
            <p:nvPicPr>
              <p:cNvPr id="76" name="Immagine 75">
                <a:extLst>
                  <a:ext uri="{FF2B5EF4-FFF2-40B4-BE49-F238E27FC236}">
                    <a16:creationId xmlns:a16="http://schemas.microsoft.com/office/drawing/2014/main" id="{D9E1B149-CACA-3A4A-E6EA-7CF6D2C0C3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27"/>
              <a:stretch/>
            </p:blipFill>
            <p:spPr>
              <a:xfrm rot="16200000">
                <a:off x="-696177" y="2765312"/>
                <a:ext cx="1948981" cy="2244357"/>
              </a:xfrm>
              <a:prstGeom prst="rect">
                <a:avLst/>
              </a:prstGeom>
            </p:spPr>
          </p:pic>
          <p:pic>
            <p:nvPicPr>
              <p:cNvPr id="77" name="Immagine 76">
                <a:extLst>
                  <a:ext uri="{FF2B5EF4-FFF2-40B4-BE49-F238E27FC236}">
                    <a16:creationId xmlns:a16="http://schemas.microsoft.com/office/drawing/2014/main" id="{91779FA7-60CC-9586-9D6E-B0B7E033DC6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491" t="-14130" r="1491" b="14130"/>
              <a:stretch/>
            </p:blipFill>
            <p:spPr>
              <a:xfrm>
                <a:off x="-771412" y="1928646"/>
                <a:ext cx="1304784" cy="2933335"/>
              </a:xfrm>
              <a:prstGeom prst="rect">
                <a:avLst/>
              </a:prstGeom>
            </p:spPr>
          </p:pic>
        </p:grpSp>
        <p:sp>
          <p:nvSpPr>
            <p:cNvPr id="52" name="CasellaDiTesto 51">
              <a:extLst>
                <a:ext uri="{FF2B5EF4-FFF2-40B4-BE49-F238E27FC236}">
                  <a16:creationId xmlns:a16="http://schemas.microsoft.com/office/drawing/2014/main" id="{16BDD1F8-F920-7536-0578-F17036DD4C25}"/>
                </a:ext>
              </a:extLst>
            </p:cNvPr>
            <p:cNvSpPr txBox="1"/>
            <p:nvPr/>
          </p:nvSpPr>
          <p:spPr>
            <a:xfrm>
              <a:off x="8804152" y="2867985"/>
              <a:ext cx="263023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000" dirty="0" err="1">
                  <a:latin typeface="Corbel Light" panose="020B0303020204020204" pitchFamily="34" charset="0"/>
                </a:rPr>
                <a:t>whole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2000" dirty="0" err="1">
                  <a:latin typeface="Corbel Light" panose="020B0303020204020204" pitchFamily="34" charset="0"/>
                </a:rPr>
                <a:t>plant</a:t>
              </a:r>
              <a:r>
                <a:rPr lang="it-IT" sz="2000" dirty="0">
                  <a:latin typeface="Corbel Light" panose="020B0303020204020204" pitchFamily="34" charset="0"/>
                </a:rPr>
                <a:t> community</a:t>
              </a:r>
            </a:p>
          </p:txBody>
        </p:sp>
        <p:sp>
          <p:nvSpPr>
            <p:cNvPr id="53" name="CasellaDiTesto 52">
              <a:extLst>
                <a:ext uri="{FF2B5EF4-FFF2-40B4-BE49-F238E27FC236}">
                  <a16:creationId xmlns:a16="http://schemas.microsoft.com/office/drawing/2014/main" id="{17A02F4C-0A4E-6D3B-1F14-84494DE587D1}"/>
                </a:ext>
              </a:extLst>
            </p:cNvPr>
            <p:cNvSpPr txBox="1"/>
            <p:nvPr/>
          </p:nvSpPr>
          <p:spPr>
            <a:xfrm>
              <a:off x="10626466" y="6021649"/>
              <a:ext cx="134264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400" dirty="0">
                  <a:latin typeface="Corbel Light" panose="020B0303020204020204" pitchFamily="34" charset="0"/>
                </a:rPr>
                <a:t>Time</a:t>
              </a:r>
            </a:p>
          </p:txBody>
        </p:sp>
        <p:sp>
          <p:nvSpPr>
            <p:cNvPr id="54" name="Ovale 53">
              <a:extLst>
                <a:ext uri="{FF2B5EF4-FFF2-40B4-BE49-F238E27FC236}">
                  <a16:creationId xmlns:a16="http://schemas.microsoft.com/office/drawing/2014/main" id="{D35D586E-EB0F-E847-394F-33CA030E39D9}"/>
                </a:ext>
              </a:extLst>
            </p:cNvPr>
            <p:cNvSpPr/>
            <p:nvPr/>
          </p:nvSpPr>
          <p:spPr>
            <a:xfrm>
              <a:off x="9738689" y="5553719"/>
              <a:ext cx="566829" cy="566829"/>
            </a:xfrm>
            <a:prstGeom prst="ellipse">
              <a:avLst/>
            </a:prstGeom>
            <a:no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orbel Light" panose="020B0303020204020204" pitchFamily="34" charset="0"/>
              </a:endParaRPr>
            </a:p>
          </p:txBody>
        </p:sp>
        <p:cxnSp>
          <p:nvCxnSpPr>
            <p:cNvPr id="55" name="Connettore diritto 54">
              <a:extLst>
                <a:ext uri="{FF2B5EF4-FFF2-40B4-BE49-F238E27FC236}">
                  <a16:creationId xmlns:a16="http://schemas.microsoft.com/office/drawing/2014/main" id="{3F341599-1904-16DA-1F77-B78FCBACE2C7}"/>
                </a:ext>
              </a:extLst>
            </p:cNvPr>
            <p:cNvCxnSpPr>
              <a:cxnSpLocks/>
            </p:cNvCxnSpPr>
            <p:nvPr/>
          </p:nvCxnSpPr>
          <p:spPr>
            <a:xfrm>
              <a:off x="10017227" y="5431634"/>
              <a:ext cx="0" cy="125795"/>
            </a:xfrm>
            <a:prstGeom prst="line">
              <a:avLst/>
            </a:prstGeom>
            <a:no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6" name="Connettore diritto 55">
              <a:extLst>
                <a:ext uri="{FF2B5EF4-FFF2-40B4-BE49-F238E27FC236}">
                  <a16:creationId xmlns:a16="http://schemas.microsoft.com/office/drawing/2014/main" id="{4F3C07C4-3C99-C7D0-CAB5-77443D7F55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31991" y="5122493"/>
              <a:ext cx="2" cy="309679"/>
            </a:xfrm>
            <a:prstGeom prst="line">
              <a:avLst/>
            </a:prstGeom>
            <a:noFill/>
            <a:ln>
              <a:solidFill>
                <a:srgbClr val="5F95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7" name="Connettore diritto 56">
              <a:extLst>
                <a:ext uri="{FF2B5EF4-FFF2-40B4-BE49-F238E27FC236}">
                  <a16:creationId xmlns:a16="http://schemas.microsoft.com/office/drawing/2014/main" id="{36DFC0B9-F271-A24A-C42F-D2B4C1E66FD5}"/>
                </a:ext>
              </a:extLst>
            </p:cNvPr>
            <p:cNvCxnSpPr>
              <a:cxnSpLocks/>
            </p:cNvCxnSpPr>
            <p:nvPr/>
          </p:nvCxnSpPr>
          <p:spPr>
            <a:xfrm>
              <a:off x="971396" y="6054076"/>
              <a:ext cx="0" cy="44919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CasellaDiTesto 57">
              <a:extLst>
                <a:ext uri="{FF2B5EF4-FFF2-40B4-BE49-F238E27FC236}">
                  <a16:creationId xmlns:a16="http://schemas.microsoft.com/office/drawing/2014/main" id="{AA88802D-EAC0-03DF-C6B4-AD66B1215C9B}"/>
                </a:ext>
              </a:extLst>
            </p:cNvPr>
            <p:cNvSpPr txBox="1"/>
            <p:nvPr/>
          </p:nvSpPr>
          <p:spPr>
            <a:xfrm>
              <a:off x="612807" y="5586052"/>
              <a:ext cx="71717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400" dirty="0">
                  <a:latin typeface="Corbel Light" panose="020B0303020204020204" pitchFamily="34" charset="0"/>
                </a:rPr>
                <a:t>T</a:t>
              </a:r>
              <a:r>
                <a:rPr lang="it-IT" sz="2400" baseline="-25000" dirty="0">
                  <a:latin typeface="Corbel Light" panose="020B0303020204020204" pitchFamily="34" charset="0"/>
                </a:rPr>
                <a:t>0</a:t>
              </a:r>
            </a:p>
          </p:txBody>
        </p:sp>
        <p:grpSp>
          <p:nvGrpSpPr>
            <p:cNvPr id="59" name="Gruppo 58">
              <a:extLst>
                <a:ext uri="{FF2B5EF4-FFF2-40B4-BE49-F238E27FC236}">
                  <a16:creationId xmlns:a16="http://schemas.microsoft.com/office/drawing/2014/main" id="{134A4094-2485-0200-A16C-B127BDDC6623}"/>
                </a:ext>
              </a:extLst>
            </p:cNvPr>
            <p:cNvGrpSpPr/>
            <p:nvPr/>
          </p:nvGrpSpPr>
          <p:grpSpPr>
            <a:xfrm>
              <a:off x="122426" y="5122493"/>
              <a:ext cx="11709568" cy="309680"/>
              <a:chOff x="126420" y="4147835"/>
              <a:chExt cx="11615305" cy="309680"/>
            </a:xfrm>
          </p:grpSpPr>
          <p:cxnSp>
            <p:nvCxnSpPr>
              <p:cNvPr id="69" name="Connettore diritto 68">
                <a:extLst>
                  <a:ext uri="{FF2B5EF4-FFF2-40B4-BE49-F238E27FC236}">
                    <a16:creationId xmlns:a16="http://schemas.microsoft.com/office/drawing/2014/main" id="{AE4F171D-8676-0A0B-93F8-433064E116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741723" y="4147835"/>
                <a:ext cx="2" cy="309679"/>
              </a:xfrm>
              <a:prstGeom prst="line">
                <a:avLst/>
              </a:prstGeom>
              <a:noFill/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0" name="Connettore diritto 69">
                <a:extLst>
                  <a:ext uri="{FF2B5EF4-FFF2-40B4-BE49-F238E27FC236}">
                    <a16:creationId xmlns:a16="http://schemas.microsoft.com/office/drawing/2014/main" id="{ABDC8BCB-63B4-8DD8-FB37-2412553CB72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7388" y="4147836"/>
                <a:ext cx="2" cy="309679"/>
              </a:xfrm>
              <a:prstGeom prst="line">
                <a:avLst/>
              </a:prstGeom>
              <a:noFill/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Connettore diritto 70">
                <a:extLst>
                  <a:ext uri="{FF2B5EF4-FFF2-40B4-BE49-F238E27FC236}">
                    <a16:creationId xmlns:a16="http://schemas.microsoft.com/office/drawing/2014/main" id="{CBBA791C-2978-2065-1E1F-0498373F5F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6420" y="4452486"/>
                <a:ext cx="11615303" cy="0"/>
              </a:xfrm>
              <a:prstGeom prst="line">
                <a:avLst/>
              </a:prstGeom>
              <a:noFill/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60" name="CasellaDiTesto 59">
              <a:extLst>
                <a:ext uri="{FF2B5EF4-FFF2-40B4-BE49-F238E27FC236}">
                  <a16:creationId xmlns:a16="http://schemas.microsoft.com/office/drawing/2014/main" id="{65C59D0E-8E2E-8790-8B12-17DB4A4E9CE7}"/>
                </a:ext>
              </a:extLst>
            </p:cNvPr>
            <p:cNvSpPr txBox="1"/>
            <p:nvPr/>
          </p:nvSpPr>
          <p:spPr>
            <a:xfrm>
              <a:off x="122425" y="3820586"/>
              <a:ext cx="665904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 err="1">
                  <a:latin typeface="Corbel Light" panose="020B0303020204020204" pitchFamily="34" charset="0"/>
                </a:rPr>
                <a:t>pigment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2000" dirty="0" err="1">
                  <a:latin typeface="Corbel Light" panose="020B0303020204020204" pitchFamily="34" charset="0"/>
                </a:rPr>
                <a:t>concentration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1400" dirty="0">
                  <a:latin typeface="Corbel Light" panose="020B0303020204020204" pitchFamily="34" charset="0"/>
                </a:rPr>
                <a:t>(</a:t>
              </a:r>
              <a:r>
                <a:rPr lang="it-IT" sz="1400" dirty="0" err="1">
                  <a:latin typeface="Corbel Light" panose="020B0303020204020204" pitchFamily="34" charset="0"/>
                </a:rPr>
                <a:t>chlorophyll</a:t>
              </a:r>
              <a:r>
                <a:rPr lang="it-IT" sz="1400" dirty="0">
                  <a:latin typeface="Corbel Light" panose="020B0303020204020204" pitchFamily="34" charset="0"/>
                </a:rPr>
                <a:t>, </a:t>
              </a:r>
              <a:r>
                <a:rPr lang="it-IT" sz="1400" dirty="0" err="1">
                  <a:latin typeface="Corbel Light" panose="020B0303020204020204" pitchFamily="34" charset="0"/>
                </a:rPr>
                <a:t>carotenoid</a:t>
              </a:r>
              <a:r>
                <a:rPr lang="it-IT" sz="1400" dirty="0">
                  <a:latin typeface="Corbel Light" panose="020B0303020204020204" pitchFamily="34" charset="0"/>
                </a:rPr>
                <a:t>)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 err="1">
                  <a:latin typeface="Corbel Light" panose="020B0303020204020204" pitchFamily="34" charset="0"/>
                </a:rPr>
                <a:t>flavonoid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2000" dirty="0" err="1">
                  <a:latin typeface="Corbel Light" panose="020B0303020204020204" pitchFamily="34" charset="0"/>
                </a:rPr>
                <a:t>concentration</a:t>
              </a:r>
              <a:endParaRPr lang="it-IT" sz="2000" dirty="0">
                <a:latin typeface="Corbel Light" panose="020B0303020204020204" pitchFamily="34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 err="1">
                  <a:latin typeface="Corbel Light" panose="020B0303020204020204" pitchFamily="34" charset="0"/>
                </a:rPr>
                <a:t>morphological</a:t>
              </a:r>
              <a:r>
                <a:rPr lang="it-IT" sz="2000" dirty="0">
                  <a:latin typeface="Corbel Light" panose="020B0303020204020204" pitchFamily="34" charset="0"/>
                </a:rPr>
                <a:t> traits </a:t>
              </a:r>
              <a:r>
                <a:rPr lang="it-IT" sz="1400" dirty="0">
                  <a:latin typeface="Corbel Light" panose="020B0303020204020204" pitchFamily="34" charset="0"/>
                </a:rPr>
                <a:t>(SLA, DMC, </a:t>
              </a:r>
              <a:r>
                <a:rPr lang="it-IT" sz="1400" dirty="0" err="1">
                  <a:latin typeface="Corbel Light" panose="020B0303020204020204" pitchFamily="34" charset="0"/>
                </a:rPr>
                <a:t>stomata</a:t>
              </a:r>
              <a:r>
                <a:rPr lang="it-IT" sz="1400" dirty="0">
                  <a:latin typeface="Corbel Light" panose="020B0303020204020204" pitchFamily="34" charset="0"/>
                </a:rPr>
                <a:t> </a:t>
              </a:r>
              <a:r>
                <a:rPr lang="it-IT" sz="1400" dirty="0" err="1">
                  <a:latin typeface="Corbel Light" panose="020B0303020204020204" pitchFamily="34" charset="0"/>
                </a:rPr>
                <a:t>density</a:t>
              </a:r>
              <a:r>
                <a:rPr lang="it-IT" sz="1400" dirty="0">
                  <a:latin typeface="Corbel Light" panose="020B0303020204020204" pitchFamily="34" charset="0"/>
                </a:rPr>
                <a:t>)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>
                  <a:latin typeface="Corbel Light" panose="020B0303020204020204" pitchFamily="34" charset="0"/>
                </a:rPr>
                <a:t>root non </a:t>
              </a:r>
              <a:r>
                <a:rPr lang="it-IT" sz="2000" dirty="0" err="1">
                  <a:latin typeface="Corbel Light" panose="020B0303020204020204" pitchFamily="34" charset="0"/>
                </a:rPr>
                <a:t>structural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2000" dirty="0" err="1">
                  <a:latin typeface="Corbel Light" panose="020B0303020204020204" pitchFamily="34" charset="0"/>
                </a:rPr>
                <a:t>carbohydrate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2000" dirty="0" err="1">
                  <a:latin typeface="Corbel Light" panose="020B0303020204020204" pitchFamily="34" charset="0"/>
                </a:rPr>
                <a:t>concentration</a:t>
              </a:r>
              <a:endParaRPr lang="it-IT" sz="2000" dirty="0">
                <a:latin typeface="Corbel Light" panose="020B0303020204020204" pitchFamily="34" charset="0"/>
              </a:endParaRPr>
            </a:p>
          </p:txBody>
        </p:sp>
        <p:sp>
          <p:nvSpPr>
            <p:cNvPr id="61" name="CasellaDiTesto 60">
              <a:extLst>
                <a:ext uri="{FF2B5EF4-FFF2-40B4-BE49-F238E27FC236}">
                  <a16:creationId xmlns:a16="http://schemas.microsoft.com/office/drawing/2014/main" id="{655639B1-0D0B-D785-E76B-7C1FF5463D61}"/>
                </a:ext>
              </a:extLst>
            </p:cNvPr>
            <p:cNvSpPr txBox="1"/>
            <p:nvPr/>
          </p:nvSpPr>
          <p:spPr>
            <a:xfrm>
              <a:off x="11516426" y="4297860"/>
              <a:ext cx="2240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>
                  <a:latin typeface="Corbel Light" panose="020B0303020204020204" pitchFamily="34" charset="0"/>
                </a:rPr>
                <a:t> </a:t>
              </a:r>
            </a:p>
          </p:txBody>
        </p:sp>
        <p:sp>
          <p:nvSpPr>
            <p:cNvPr id="62" name="CasellaDiTesto 61">
              <a:extLst>
                <a:ext uri="{FF2B5EF4-FFF2-40B4-BE49-F238E27FC236}">
                  <a16:creationId xmlns:a16="http://schemas.microsoft.com/office/drawing/2014/main" id="{73C27EC9-13A1-C15B-8FCA-0F842A1669B1}"/>
                </a:ext>
              </a:extLst>
            </p:cNvPr>
            <p:cNvSpPr txBox="1"/>
            <p:nvPr/>
          </p:nvSpPr>
          <p:spPr>
            <a:xfrm>
              <a:off x="6785479" y="3977857"/>
              <a:ext cx="4747208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it-IT" sz="2000" dirty="0" err="1">
                  <a:latin typeface="Corbel Light" panose="020B0303020204020204" pitchFamily="34" charset="0"/>
                </a:rPr>
                <a:t>multispectral</a:t>
              </a:r>
              <a:r>
                <a:rPr lang="it-IT" sz="2000" dirty="0">
                  <a:latin typeface="Corbel Light" panose="020B0303020204020204" pitchFamily="34" charset="0"/>
                </a:rPr>
                <a:t> survey </a:t>
              </a:r>
              <a:r>
                <a:rPr lang="it-IT" sz="1400" dirty="0">
                  <a:latin typeface="Corbel Light" panose="020B0303020204020204" pitchFamily="34" charset="0"/>
                </a:rPr>
                <a:t>(UAV + </a:t>
              </a:r>
              <a:r>
                <a:rPr lang="it-IT" sz="1400" dirty="0" err="1">
                  <a:latin typeface="Corbel Light" panose="020B0303020204020204" pitchFamily="34" charset="0"/>
                </a:rPr>
                <a:t>close</a:t>
              </a:r>
              <a:r>
                <a:rPr lang="it-IT" sz="1400" dirty="0">
                  <a:latin typeface="Corbel Light" panose="020B0303020204020204" pitchFamily="34" charset="0"/>
                </a:rPr>
                <a:t> range)</a:t>
              </a:r>
              <a:endParaRPr lang="it-IT" sz="2000" dirty="0">
                <a:latin typeface="Corbel Light" panose="020B0303020204020204" pitchFamily="34" charset="0"/>
              </a:endParaRPr>
            </a:p>
            <a:p>
              <a:pPr algn="r"/>
              <a:r>
                <a:rPr lang="it-IT" sz="2000" dirty="0" err="1">
                  <a:latin typeface="Corbel Light" panose="020B0303020204020204" pitchFamily="34" charset="0"/>
                </a:rPr>
                <a:t>biomass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1600" dirty="0">
                  <a:latin typeface="Corbel Light" panose="020B0303020204020204" pitchFamily="34" charset="0"/>
                </a:rPr>
                <a:t>(</a:t>
              </a:r>
              <a:r>
                <a:rPr lang="it-IT" sz="1600" dirty="0" err="1">
                  <a:latin typeface="Corbel Light" panose="020B0303020204020204" pitchFamily="34" charset="0"/>
                </a:rPr>
                <a:t>necromass</a:t>
              </a:r>
              <a:r>
                <a:rPr lang="it-IT" sz="1600" dirty="0">
                  <a:latin typeface="Corbel Light" panose="020B0303020204020204" pitchFamily="34" charset="0"/>
                </a:rPr>
                <a:t>, </a:t>
              </a:r>
              <a:r>
                <a:rPr lang="it-IT" sz="1600" dirty="0" err="1">
                  <a:latin typeface="Corbel Light" panose="020B0303020204020204" pitchFamily="34" charset="0"/>
                </a:rPr>
                <a:t>biomass</a:t>
              </a:r>
              <a:r>
                <a:rPr lang="it-IT" sz="1600" dirty="0">
                  <a:latin typeface="Corbel Light" panose="020B0303020204020204" pitchFamily="34" charset="0"/>
                </a:rPr>
                <a:t>)</a:t>
              </a:r>
              <a:endParaRPr lang="it-IT" sz="2000" dirty="0">
                <a:latin typeface="Corbel Light" panose="020B0303020204020204" pitchFamily="34" charset="0"/>
              </a:endParaRPr>
            </a:p>
            <a:p>
              <a:pPr algn="r"/>
              <a:r>
                <a:rPr lang="it-IT" sz="2000" dirty="0" err="1">
                  <a:latin typeface="Corbel Light" panose="020B0303020204020204" pitchFamily="34" charset="0"/>
                </a:rPr>
                <a:t>intercept</a:t>
              </a:r>
              <a:r>
                <a:rPr lang="it-IT" sz="2000" dirty="0">
                  <a:latin typeface="Corbel Light" panose="020B0303020204020204" pitchFamily="34" charset="0"/>
                </a:rPr>
                <a:t> point </a:t>
              </a:r>
              <a:r>
                <a:rPr lang="it-IT" sz="2000" dirty="0" err="1">
                  <a:latin typeface="Corbel Light" panose="020B0303020204020204" pitchFamily="34" charset="0"/>
                </a:rPr>
                <a:t>vegetation</a:t>
              </a:r>
              <a:r>
                <a:rPr lang="it-IT" sz="2000" dirty="0">
                  <a:latin typeface="Corbel Light" panose="020B0303020204020204" pitchFamily="34" charset="0"/>
                </a:rPr>
                <a:t> survey</a:t>
              </a:r>
            </a:p>
            <a:p>
              <a:pPr algn="r"/>
              <a:r>
                <a:rPr lang="it-IT" sz="2000" dirty="0">
                  <a:latin typeface="Corbel Light" panose="020B0303020204020204" pitchFamily="34" charset="0"/>
                </a:rPr>
                <a:t> </a:t>
              </a:r>
            </a:p>
          </p:txBody>
        </p:sp>
        <p:sp>
          <p:nvSpPr>
            <p:cNvPr id="63" name="CasellaDiTesto 62">
              <a:extLst>
                <a:ext uri="{FF2B5EF4-FFF2-40B4-BE49-F238E27FC236}">
                  <a16:creationId xmlns:a16="http://schemas.microsoft.com/office/drawing/2014/main" id="{5333B25A-4E87-2BD0-7EA6-D43A374E4616}"/>
                </a:ext>
              </a:extLst>
            </p:cNvPr>
            <p:cNvSpPr txBox="1"/>
            <p:nvPr/>
          </p:nvSpPr>
          <p:spPr>
            <a:xfrm>
              <a:off x="11516426" y="3983856"/>
              <a:ext cx="2240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>
                  <a:latin typeface="Corbel Light" panose="020B0303020204020204" pitchFamily="34" charset="0"/>
                </a:rPr>
                <a:t> </a:t>
              </a:r>
            </a:p>
          </p:txBody>
        </p:sp>
        <p:sp>
          <p:nvSpPr>
            <p:cNvPr id="64" name="CasellaDiTesto 63">
              <a:extLst>
                <a:ext uri="{FF2B5EF4-FFF2-40B4-BE49-F238E27FC236}">
                  <a16:creationId xmlns:a16="http://schemas.microsoft.com/office/drawing/2014/main" id="{AAF99C5E-0204-9600-8E8B-E54E6613B50D}"/>
                </a:ext>
              </a:extLst>
            </p:cNvPr>
            <p:cNvSpPr txBox="1"/>
            <p:nvPr/>
          </p:nvSpPr>
          <p:spPr>
            <a:xfrm>
              <a:off x="11512430" y="4608370"/>
              <a:ext cx="2240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>
                  <a:latin typeface="Corbel Light" panose="020B0303020204020204" pitchFamily="34" charset="0"/>
                </a:rPr>
                <a:t> </a:t>
              </a:r>
            </a:p>
          </p:txBody>
        </p:sp>
        <p:sp>
          <p:nvSpPr>
            <p:cNvPr id="65" name="CasellaDiTesto 64">
              <a:extLst>
                <a:ext uri="{FF2B5EF4-FFF2-40B4-BE49-F238E27FC236}">
                  <a16:creationId xmlns:a16="http://schemas.microsoft.com/office/drawing/2014/main" id="{183F99EA-5883-55D9-56C6-A523DCECC791}"/>
                </a:ext>
              </a:extLst>
            </p:cNvPr>
            <p:cNvSpPr txBox="1"/>
            <p:nvPr/>
          </p:nvSpPr>
          <p:spPr>
            <a:xfrm>
              <a:off x="11512430" y="4738114"/>
              <a:ext cx="2240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endParaRPr lang="it-IT" sz="2000" dirty="0">
                <a:latin typeface="Corbel Light" panose="020B0303020204020204" pitchFamily="34" charset="0"/>
              </a:endParaRPr>
            </a:p>
          </p:txBody>
        </p:sp>
        <p:sp>
          <p:nvSpPr>
            <p:cNvPr id="66" name="CasellaDiTesto 65">
              <a:extLst>
                <a:ext uri="{FF2B5EF4-FFF2-40B4-BE49-F238E27FC236}">
                  <a16:creationId xmlns:a16="http://schemas.microsoft.com/office/drawing/2014/main" id="{B653D8E2-49BE-93FA-B866-3BFE626955C6}"/>
                </a:ext>
              </a:extLst>
            </p:cNvPr>
            <p:cNvSpPr txBox="1"/>
            <p:nvPr/>
          </p:nvSpPr>
          <p:spPr>
            <a:xfrm>
              <a:off x="194986" y="3262728"/>
              <a:ext cx="18791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400" i="1" dirty="0" err="1">
                  <a:solidFill>
                    <a:schemeClr val="accent1"/>
                  </a:solidFill>
                  <a:latin typeface="Corbel Light" panose="020B0303020204020204" pitchFamily="34" charset="0"/>
                </a:rPr>
                <a:t>Carex</a:t>
              </a:r>
              <a:r>
                <a:rPr lang="it-IT" sz="1400" i="1" dirty="0">
                  <a:solidFill>
                    <a:schemeClr val="accent1"/>
                  </a:solidFill>
                  <a:latin typeface="Corbel Light" panose="020B0303020204020204" pitchFamily="34" charset="0"/>
                </a:rPr>
                <a:t> </a:t>
              </a:r>
              <a:r>
                <a:rPr lang="it-IT" sz="1400" i="1" dirty="0" err="1">
                  <a:solidFill>
                    <a:schemeClr val="accent1"/>
                  </a:solidFill>
                  <a:latin typeface="Corbel Light" panose="020B0303020204020204" pitchFamily="34" charset="0"/>
                </a:rPr>
                <a:t>curvula</a:t>
              </a:r>
              <a:endParaRPr lang="it-IT" sz="1400" i="1" dirty="0">
                <a:solidFill>
                  <a:schemeClr val="accent1"/>
                </a:solidFill>
                <a:latin typeface="Corbel Light" panose="020B0303020204020204" pitchFamily="34" charset="0"/>
              </a:endParaRPr>
            </a:p>
            <a:p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Carex</a:t>
              </a:r>
              <a:r>
                <a:rPr lang="it-IT" sz="1400" i="1" dirty="0">
                  <a:solidFill>
                    <a:srgbClr val="C00000"/>
                  </a:solidFill>
                  <a:latin typeface="Corbel Light" panose="020B0303020204020204" pitchFamily="34" charset="0"/>
                </a:rPr>
                <a:t> </a:t>
              </a:r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ornithopoda</a:t>
              </a:r>
              <a:endParaRPr lang="it-IT" sz="1400" i="1" dirty="0">
                <a:solidFill>
                  <a:srgbClr val="C00000"/>
                </a:solidFill>
                <a:latin typeface="Corbel Light" panose="020B0303020204020204" pitchFamily="34" charset="0"/>
              </a:endParaRPr>
            </a:p>
          </p:txBody>
        </p:sp>
        <p:sp>
          <p:nvSpPr>
            <p:cNvPr id="67" name="CasellaDiTesto 66">
              <a:extLst>
                <a:ext uri="{FF2B5EF4-FFF2-40B4-BE49-F238E27FC236}">
                  <a16:creationId xmlns:a16="http://schemas.microsoft.com/office/drawing/2014/main" id="{A10B4969-0A79-7EF2-9A87-66627B98CDD2}"/>
                </a:ext>
              </a:extLst>
            </p:cNvPr>
            <p:cNvSpPr txBox="1"/>
            <p:nvPr/>
          </p:nvSpPr>
          <p:spPr>
            <a:xfrm>
              <a:off x="2143788" y="3228563"/>
              <a:ext cx="23578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400" i="1" dirty="0">
                  <a:solidFill>
                    <a:schemeClr val="accent1"/>
                  </a:solidFill>
                  <a:latin typeface="Corbel Light" panose="020B0303020204020204" pitchFamily="34" charset="0"/>
                </a:rPr>
                <a:t>Alchemilla </a:t>
              </a:r>
              <a:r>
                <a:rPr lang="it-IT" sz="1400" i="1" dirty="0" err="1">
                  <a:solidFill>
                    <a:schemeClr val="accent1"/>
                  </a:solidFill>
                  <a:latin typeface="Corbel Light" panose="020B0303020204020204" pitchFamily="34" charset="0"/>
                </a:rPr>
                <a:t>pentaphyllea</a:t>
              </a:r>
              <a:endParaRPr lang="it-IT" sz="1400" i="1" dirty="0">
                <a:solidFill>
                  <a:schemeClr val="accent1"/>
                </a:solidFill>
                <a:latin typeface="Corbel Light" panose="020B0303020204020204" pitchFamily="34" charset="0"/>
              </a:endParaRPr>
            </a:p>
            <a:p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Homogyne</a:t>
              </a:r>
              <a:r>
                <a:rPr lang="it-IT" sz="1400" i="1" dirty="0">
                  <a:solidFill>
                    <a:srgbClr val="C00000"/>
                  </a:solidFill>
                  <a:latin typeface="Corbel Light" panose="020B0303020204020204" pitchFamily="34" charset="0"/>
                </a:rPr>
                <a:t> alpina</a:t>
              </a:r>
            </a:p>
          </p:txBody>
        </p:sp>
        <p:sp>
          <p:nvSpPr>
            <p:cNvPr id="68" name="CasellaDiTesto 67">
              <a:extLst>
                <a:ext uri="{FF2B5EF4-FFF2-40B4-BE49-F238E27FC236}">
                  <a16:creationId xmlns:a16="http://schemas.microsoft.com/office/drawing/2014/main" id="{DC238087-8C01-C831-7BAE-A699FBE72353}"/>
                </a:ext>
              </a:extLst>
            </p:cNvPr>
            <p:cNvSpPr txBox="1"/>
            <p:nvPr/>
          </p:nvSpPr>
          <p:spPr>
            <a:xfrm>
              <a:off x="4574711" y="3201950"/>
              <a:ext cx="167570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400" i="1" dirty="0">
                  <a:solidFill>
                    <a:schemeClr val="accent1"/>
                  </a:solidFill>
                  <a:latin typeface="Corbel Light" panose="020B0303020204020204" pitchFamily="34" charset="0"/>
                </a:rPr>
                <a:t>Poa alpina</a:t>
              </a:r>
            </a:p>
            <a:p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Sesleria</a:t>
              </a:r>
              <a:r>
                <a:rPr lang="it-IT" sz="1400" i="1" dirty="0">
                  <a:solidFill>
                    <a:srgbClr val="C00000"/>
                  </a:solidFill>
                  <a:latin typeface="Corbel Light" panose="020B0303020204020204" pitchFamily="34" charset="0"/>
                </a:rPr>
                <a:t> </a:t>
              </a:r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caerulea</a:t>
              </a:r>
              <a:endParaRPr lang="it-IT" sz="1400" i="1" dirty="0">
                <a:solidFill>
                  <a:srgbClr val="C00000"/>
                </a:solidFill>
                <a:latin typeface="Corbel Light" panose="020B0303020204020204" pitchFamily="34" charset="0"/>
              </a:endParaRPr>
            </a:p>
          </p:txBody>
        </p:sp>
      </p:grpSp>
      <p:pic>
        <p:nvPicPr>
          <p:cNvPr id="9" name="Immagine 8">
            <a:extLst>
              <a:ext uri="{FF2B5EF4-FFF2-40B4-BE49-F238E27FC236}">
                <a16:creationId xmlns:a16="http://schemas.microsoft.com/office/drawing/2014/main" id="{0C0C7128-CD0C-7967-999B-0BE40913A75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160" t="1661" r="51063" b="50000"/>
          <a:stretch>
            <a:fillRect/>
          </a:stretch>
        </p:blipFill>
        <p:spPr>
          <a:xfrm>
            <a:off x="2445081" y="63238"/>
            <a:ext cx="540513" cy="540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458677FB-11A1-A038-0748-6FE71F725CB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63238"/>
            <a:ext cx="377885" cy="54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39FFBEA5-9B3B-0856-1ECD-D187AB01921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63238"/>
            <a:ext cx="255322" cy="54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2FDC8D8D-C621-5D54-8C5B-CEDE0ADBF85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63238"/>
            <a:ext cx="462433" cy="5400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3A7D45D5-30DF-FD9E-8D75-9A1F1EFB30F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63238"/>
            <a:ext cx="778162" cy="54000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C4E20720-8135-7FE0-7392-2EAF763C9C79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6158" r="50000" b="12496"/>
          <a:stretch>
            <a:fillRect/>
          </a:stretch>
        </p:blipFill>
        <p:spPr>
          <a:xfrm>
            <a:off x="1954527" y="63238"/>
            <a:ext cx="424255" cy="540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E3A2694D-2CD6-9615-FF0B-D9091D5E6469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D256C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0241F9D-5405-AE05-9A22-38949F467666}"/>
              </a:ext>
            </a:extLst>
          </p:cNvPr>
          <p:cNvSpPr txBox="1"/>
          <p:nvPr/>
        </p:nvSpPr>
        <p:spPr>
          <a:xfrm>
            <a:off x="10418294" y="133183"/>
            <a:ext cx="1353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5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SAMPLING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80B4FAC-1C38-B321-D9BF-FD4A4F9F14DF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</a:t>
            </a:r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Conservation</a:t>
            </a:r>
            <a:r>
              <a:rPr lang="en-US" sz="1400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Biology (ECCB)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C9C304B-5B7F-313C-9169-F33792765844}"/>
              </a:ext>
            </a:extLst>
          </p:cNvPr>
          <p:cNvSpPr/>
          <p:nvPr/>
        </p:nvSpPr>
        <p:spPr>
          <a:xfrm>
            <a:off x="7242367" y="915070"/>
            <a:ext cx="4827610" cy="384210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4330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FF577-7C61-DF1C-E497-34BD4015A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49D31266-00A6-B59E-5C21-6166CF69E29B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D256C3"/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6" name="Connettore 2 45">
            <a:extLst>
              <a:ext uri="{FF2B5EF4-FFF2-40B4-BE49-F238E27FC236}">
                <a16:creationId xmlns:a16="http://schemas.microsoft.com/office/drawing/2014/main" id="{4BD1322A-5711-4525-88A3-725E9C12C15A}"/>
              </a:ext>
            </a:extLst>
          </p:cNvPr>
          <p:cNvCxnSpPr>
            <a:cxnSpLocks/>
          </p:cNvCxnSpPr>
          <p:nvPr/>
        </p:nvCxnSpPr>
        <p:spPr>
          <a:xfrm>
            <a:off x="189284" y="6008289"/>
            <a:ext cx="10863498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D148293F-4D62-86EB-9378-35C02851023A}"/>
              </a:ext>
            </a:extLst>
          </p:cNvPr>
          <p:cNvSpPr txBox="1"/>
          <p:nvPr/>
        </p:nvSpPr>
        <p:spPr>
          <a:xfrm>
            <a:off x="5202793" y="5322024"/>
            <a:ext cx="7171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>
                <a:latin typeface="Corbel Light" panose="020B0303020204020204" pitchFamily="34" charset="0"/>
              </a:rPr>
              <a:t>T</a:t>
            </a:r>
            <a:r>
              <a:rPr lang="it-IT" sz="2400" baseline="-25000" dirty="0">
                <a:latin typeface="Corbel Light" panose="020B0303020204020204" pitchFamily="34" charset="0"/>
              </a:rPr>
              <a:t>I</a:t>
            </a:r>
          </a:p>
        </p:txBody>
      </p:sp>
      <p:cxnSp>
        <p:nvCxnSpPr>
          <p:cNvPr id="48" name="Connettore diritto 47">
            <a:extLst>
              <a:ext uri="{FF2B5EF4-FFF2-40B4-BE49-F238E27FC236}">
                <a16:creationId xmlns:a16="http://schemas.microsoft.com/office/drawing/2014/main" id="{8B6A79F2-C658-12D6-5BE5-630B3814DEEC}"/>
              </a:ext>
            </a:extLst>
          </p:cNvPr>
          <p:cNvCxnSpPr>
            <a:cxnSpLocks/>
          </p:cNvCxnSpPr>
          <p:nvPr/>
        </p:nvCxnSpPr>
        <p:spPr>
          <a:xfrm>
            <a:off x="5561383" y="5783689"/>
            <a:ext cx="0" cy="4491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diritto 48">
            <a:extLst>
              <a:ext uri="{FF2B5EF4-FFF2-40B4-BE49-F238E27FC236}">
                <a16:creationId xmlns:a16="http://schemas.microsoft.com/office/drawing/2014/main" id="{5A09E368-003A-A11C-79B9-F22E13B640A0}"/>
              </a:ext>
            </a:extLst>
          </p:cNvPr>
          <p:cNvCxnSpPr>
            <a:cxnSpLocks/>
          </p:cNvCxnSpPr>
          <p:nvPr/>
        </p:nvCxnSpPr>
        <p:spPr>
          <a:xfrm>
            <a:off x="10084511" y="5783689"/>
            <a:ext cx="0" cy="4491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EC15C8B5-5389-1BA1-56BD-59F2B9C8F718}"/>
              </a:ext>
            </a:extLst>
          </p:cNvPr>
          <p:cNvSpPr txBox="1"/>
          <p:nvPr/>
        </p:nvSpPr>
        <p:spPr>
          <a:xfrm>
            <a:off x="9721041" y="5319985"/>
            <a:ext cx="7171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>
                <a:latin typeface="Corbel Light" panose="020B0303020204020204" pitchFamily="34" charset="0"/>
              </a:rPr>
              <a:t>T</a:t>
            </a:r>
            <a:r>
              <a:rPr lang="it-IT" sz="2400" baseline="-25000" dirty="0">
                <a:latin typeface="Corbel Light" panose="020B0303020204020204" pitchFamily="34" charset="0"/>
              </a:rPr>
              <a:t>II</a:t>
            </a:r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2E596C91-E608-397B-1A5F-3132D65AB0B4}"/>
              </a:ext>
            </a:extLst>
          </p:cNvPr>
          <p:cNvSpPr txBox="1"/>
          <p:nvPr/>
        </p:nvSpPr>
        <p:spPr>
          <a:xfrm>
            <a:off x="10693325" y="5751262"/>
            <a:ext cx="13426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>
                <a:latin typeface="Corbel Light" panose="020B0303020204020204" pitchFamily="34" charset="0"/>
              </a:rPr>
              <a:t>Time</a:t>
            </a:r>
          </a:p>
        </p:txBody>
      </p:sp>
      <p:sp>
        <p:nvSpPr>
          <p:cNvPr id="54" name="Ovale 53">
            <a:extLst>
              <a:ext uri="{FF2B5EF4-FFF2-40B4-BE49-F238E27FC236}">
                <a16:creationId xmlns:a16="http://schemas.microsoft.com/office/drawing/2014/main" id="{DDBF30A6-3B7C-2B99-40AF-825A3BA2988B}"/>
              </a:ext>
            </a:extLst>
          </p:cNvPr>
          <p:cNvSpPr/>
          <p:nvPr/>
        </p:nvSpPr>
        <p:spPr>
          <a:xfrm>
            <a:off x="9805548" y="5283332"/>
            <a:ext cx="566829" cy="566829"/>
          </a:xfrm>
          <a:prstGeom prst="ellipse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cxnSp>
        <p:nvCxnSpPr>
          <p:cNvPr id="55" name="Connettore diritto 54">
            <a:extLst>
              <a:ext uri="{FF2B5EF4-FFF2-40B4-BE49-F238E27FC236}">
                <a16:creationId xmlns:a16="http://schemas.microsoft.com/office/drawing/2014/main" id="{79F466B2-B33A-F606-A1D3-09391FE9F9CB}"/>
              </a:ext>
            </a:extLst>
          </p:cNvPr>
          <p:cNvCxnSpPr>
            <a:cxnSpLocks/>
          </p:cNvCxnSpPr>
          <p:nvPr/>
        </p:nvCxnSpPr>
        <p:spPr>
          <a:xfrm>
            <a:off x="10084086" y="5161247"/>
            <a:ext cx="0" cy="125795"/>
          </a:xfrm>
          <a:prstGeom prst="line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6" name="Connettore diritto 55">
            <a:extLst>
              <a:ext uri="{FF2B5EF4-FFF2-40B4-BE49-F238E27FC236}">
                <a16:creationId xmlns:a16="http://schemas.microsoft.com/office/drawing/2014/main" id="{1A153633-252B-A2F5-D1BB-336F3493CD78}"/>
              </a:ext>
            </a:extLst>
          </p:cNvPr>
          <p:cNvCxnSpPr>
            <a:cxnSpLocks/>
          </p:cNvCxnSpPr>
          <p:nvPr/>
        </p:nvCxnSpPr>
        <p:spPr>
          <a:xfrm flipH="1">
            <a:off x="11898850" y="4852106"/>
            <a:ext cx="2" cy="309679"/>
          </a:xfrm>
          <a:prstGeom prst="line">
            <a:avLst/>
          </a:prstGeom>
          <a:noFill/>
          <a:ln>
            <a:solidFill>
              <a:srgbClr val="5F95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7" name="Connettore diritto 56">
            <a:extLst>
              <a:ext uri="{FF2B5EF4-FFF2-40B4-BE49-F238E27FC236}">
                <a16:creationId xmlns:a16="http://schemas.microsoft.com/office/drawing/2014/main" id="{564A65E0-52E9-A16C-439C-916672AA2FE8}"/>
              </a:ext>
            </a:extLst>
          </p:cNvPr>
          <p:cNvCxnSpPr>
            <a:cxnSpLocks/>
          </p:cNvCxnSpPr>
          <p:nvPr/>
        </p:nvCxnSpPr>
        <p:spPr>
          <a:xfrm>
            <a:off x="1038255" y="5783689"/>
            <a:ext cx="0" cy="4491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15F4FF86-8891-F76E-DE5B-11173D747E59}"/>
              </a:ext>
            </a:extLst>
          </p:cNvPr>
          <p:cNvSpPr txBox="1"/>
          <p:nvPr/>
        </p:nvSpPr>
        <p:spPr>
          <a:xfrm>
            <a:off x="679666" y="5315665"/>
            <a:ext cx="7171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>
                <a:latin typeface="Corbel Light" panose="020B0303020204020204" pitchFamily="34" charset="0"/>
              </a:rPr>
              <a:t>T</a:t>
            </a:r>
            <a:r>
              <a:rPr lang="it-IT" sz="2400" baseline="-25000" dirty="0">
                <a:latin typeface="Corbel Light" panose="020B0303020204020204" pitchFamily="34" charset="0"/>
              </a:rPr>
              <a:t>0</a:t>
            </a:r>
          </a:p>
        </p:txBody>
      </p: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528EF706-CB0B-DE1C-B219-9C9C8D272BB1}"/>
              </a:ext>
            </a:extLst>
          </p:cNvPr>
          <p:cNvGrpSpPr/>
          <p:nvPr/>
        </p:nvGrpSpPr>
        <p:grpSpPr>
          <a:xfrm>
            <a:off x="189285" y="4852106"/>
            <a:ext cx="11709568" cy="309680"/>
            <a:chOff x="126420" y="4147835"/>
            <a:chExt cx="11615305" cy="309680"/>
          </a:xfrm>
        </p:grpSpPr>
        <p:cxnSp>
          <p:nvCxnSpPr>
            <p:cNvPr id="69" name="Connettore diritto 68">
              <a:extLst>
                <a:ext uri="{FF2B5EF4-FFF2-40B4-BE49-F238E27FC236}">
                  <a16:creationId xmlns:a16="http://schemas.microsoft.com/office/drawing/2014/main" id="{2D5CB62D-9043-ADF5-8EAC-47442393BC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741723" y="4147835"/>
              <a:ext cx="2" cy="309679"/>
            </a:xfrm>
            <a:prstGeom prst="line">
              <a:avLst/>
            </a:prstGeom>
            <a:no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0" name="Connettore diritto 69">
              <a:extLst>
                <a:ext uri="{FF2B5EF4-FFF2-40B4-BE49-F238E27FC236}">
                  <a16:creationId xmlns:a16="http://schemas.microsoft.com/office/drawing/2014/main" id="{357B513D-82FD-FFEA-363B-A84498FAF1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7388" y="4147836"/>
              <a:ext cx="2" cy="309679"/>
            </a:xfrm>
            <a:prstGeom prst="line">
              <a:avLst/>
            </a:prstGeom>
            <a:no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1" name="Connettore diritto 70">
              <a:extLst>
                <a:ext uri="{FF2B5EF4-FFF2-40B4-BE49-F238E27FC236}">
                  <a16:creationId xmlns:a16="http://schemas.microsoft.com/office/drawing/2014/main" id="{7862CF76-A76C-F5A4-FB61-FA7FAFD155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6420" y="4452486"/>
              <a:ext cx="11615303" cy="0"/>
            </a:xfrm>
            <a:prstGeom prst="line">
              <a:avLst/>
            </a:prstGeom>
            <a:no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DB684122-C691-32CF-1524-7BAA183FDAB1}"/>
              </a:ext>
            </a:extLst>
          </p:cNvPr>
          <p:cNvGrpSpPr/>
          <p:nvPr/>
        </p:nvGrpSpPr>
        <p:grpSpPr>
          <a:xfrm>
            <a:off x="189284" y="590789"/>
            <a:ext cx="11670658" cy="4440120"/>
            <a:chOff x="189284" y="590789"/>
            <a:chExt cx="11670658" cy="4440120"/>
          </a:xfrm>
        </p:grpSpPr>
        <p:pic>
          <p:nvPicPr>
            <p:cNvPr id="40" name="Immagine 39">
              <a:extLst>
                <a:ext uri="{FF2B5EF4-FFF2-40B4-BE49-F238E27FC236}">
                  <a16:creationId xmlns:a16="http://schemas.microsoft.com/office/drawing/2014/main" id="{3F7C44AB-E6FA-683B-63CF-08BD06647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65189" y="1246744"/>
              <a:ext cx="1532576" cy="1229617"/>
            </a:xfrm>
            <a:prstGeom prst="rect">
              <a:avLst/>
            </a:prstGeom>
          </p:spPr>
        </p:pic>
        <p:pic>
          <p:nvPicPr>
            <p:cNvPr id="41" name="Immagine 40">
              <a:extLst>
                <a:ext uri="{FF2B5EF4-FFF2-40B4-BE49-F238E27FC236}">
                  <a16:creationId xmlns:a16="http://schemas.microsoft.com/office/drawing/2014/main" id="{564D9EDD-C6FF-D957-CAE2-AC41C2973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2146" y="1146357"/>
              <a:ext cx="966194" cy="1418168"/>
            </a:xfrm>
            <a:prstGeom prst="rect">
              <a:avLst/>
            </a:prstGeom>
          </p:spPr>
        </p:pic>
        <p:pic>
          <p:nvPicPr>
            <p:cNvPr id="42" name="Immagine 41">
              <a:extLst>
                <a:ext uri="{FF2B5EF4-FFF2-40B4-BE49-F238E27FC236}">
                  <a16:creationId xmlns:a16="http://schemas.microsoft.com/office/drawing/2014/main" id="{98B01147-C85A-B53D-7CF0-A4E81732D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5707" y="1139990"/>
              <a:ext cx="648588" cy="1458117"/>
            </a:xfrm>
            <a:prstGeom prst="rect">
              <a:avLst/>
            </a:prstGeom>
          </p:spPr>
        </p:pic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648A7759-A2EC-8742-4B76-F4B6198E3334}"/>
                </a:ext>
              </a:extLst>
            </p:cNvPr>
            <p:cNvSpPr txBox="1"/>
            <p:nvPr/>
          </p:nvSpPr>
          <p:spPr>
            <a:xfrm>
              <a:off x="488695" y="2580792"/>
              <a:ext cx="99793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2000" dirty="0" err="1">
                  <a:latin typeface="Corbel Light" panose="020B0303020204020204" pitchFamily="34" charset="0"/>
                </a:rPr>
                <a:t>sedge</a:t>
              </a:r>
              <a:endParaRPr lang="it-IT" sz="1600" dirty="0">
                <a:latin typeface="Corbel Light" panose="020B0303020204020204" pitchFamily="34" charset="0"/>
              </a:endParaRPr>
            </a:p>
          </p:txBody>
        </p:sp>
        <p:sp>
          <p:nvSpPr>
            <p:cNvPr id="44" name="CasellaDiTesto 43">
              <a:extLst>
                <a:ext uri="{FF2B5EF4-FFF2-40B4-BE49-F238E27FC236}">
                  <a16:creationId xmlns:a16="http://schemas.microsoft.com/office/drawing/2014/main" id="{19E9DE10-0549-8B2A-8106-20D36B88BE7C}"/>
                </a:ext>
              </a:extLst>
            </p:cNvPr>
            <p:cNvSpPr txBox="1"/>
            <p:nvPr/>
          </p:nvSpPr>
          <p:spPr>
            <a:xfrm>
              <a:off x="2896817" y="2584916"/>
              <a:ext cx="73769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2000" dirty="0" err="1">
                  <a:latin typeface="Corbel Light" panose="020B0303020204020204" pitchFamily="34" charset="0"/>
                  <a:cs typeface="Courier New" panose="02070309020205020404" pitchFamily="49" charset="0"/>
                </a:rPr>
                <a:t>forb</a:t>
              </a:r>
              <a:endParaRPr lang="it-IT" sz="2000" dirty="0">
                <a:latin typeface="Corbel Light" panose="020B0303020204020204" pitchFamily="34" charset="0"/>
                <a:cs typeface="Courier New" panose="02070309020205020404" pitchFamily="49" charset="0"/>
              </a:endParaRPr>
            </a:p>
          </p:txBody>
        </p:sp>
        <p:sp>
          <p:nvSpPr>
            <p:cNvPr id="45" name="CasellaDiTesto 44">
              <a:extLst>
                <a:ext uri="{FF2B5EF4-FFF2-40B4-BE49-F238E27FC236}">
                  <a16:creationId xmlns:a16="http://schemas.microsoft.com/office/drawing/2014/main" id="{861351F2-1CB7-A143-AD73-19EC16D8446F}"/>
                </a:ext>
              </a:extLst>
            </p:cNvPr>
            <p:cNvSpPr txBox="1"/>
            <p:nvPr/>
          </p:nvSpPr>
          <p:spPr>
            <a:xfrm>
              <a:off x="4792157" y="2577669"/>
              <a:ext cx="81963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2000" dirty="0" err="1">
                  <a:latin typeface="Corbel Light" panose="020B0303020204020204" pitchFamily="34" charset="0"/>
                </a:rPr>
                <a:t>grass</a:t>
              </a:r>
              <a:endParaRPr lang="it-IT" sz="2000" dirty="0">
                <a:latin typeface="Corbel Light" panose="020B0303020204020204" pitchFamily="34" charset="0"/>
              </a:endParaRPr>
            </a:p>
          </p:txBody>
        </p:sp>
        <p:grpSp>
          <p:nvGrpSpPr>
            <p:cNvPr id="51" name="Gruppo 50">
              <a:extLst>
                <a:ext uri="{FF2B5EF4-FFF2-40B4-BE49-F238E27FC236}">
                  <a16:creationId xmlns:a16="http://schemas.microsoft.com/office/drawing/2014/main" id="{12AC4F12-8F0A-3DF7-941D-AA0620801751}"/>
                </a:ext>
              </a:extLst>
            </p:cNvPr>
            <p:cNvGrpSpPr/>
            <p:nvPr/>
          </p:nvGrpSpPr>
          <p:grpSpPr>
            <a:xfrm flipH="1">
              <a:off x="8630390" y="590789"/>
              <a:ext cx="3229552" cy="1980219"/>
              <a:chOff x="-3383508" y="1928646"/>
              <a:chExt cx="4784000" cy="2933336"/>
            </a:xfrm>
          </p:grpSpPr>
          <p:pic>
            <p:nvPicPr>
              <p:cNvPr id="72" name="Immagine 71">
                <a:extLst>
                  <a:ext uri="{FF2B5EF4-FFF2-40B4-BE49-F238E27FC236}">
                    <a16:creationId xmlns:a16="http://schemas.microsoft.com/office/drawing/2014/main" id="{BEC2103C-9BEC-E0C3-76A0-9A746D0624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27"/>
              <a:stretch/>
            </p:blipFill>
            <p:spPr>
              <a:xfrm rot="16200000">
                <a:off x="-3235820" y="2765313"/>
                <a:ext cx="1948981" cy="2244357"/>
              </a:xfrm>
              <a:prstGeom prst="rect">
                <a:avLst/>
              </a:prstGeom>
            </p:spPr>
          </p:pic>
          <p:pic>
            <p:nvPicPr>
              <p:cNvPr id="73" name="Immagine 72">
                <a:extLst>
                  <a:ext uri="{FF2B5EF4-FFF2-40B4-BE49-F238E27FC236}">
                    <a16:creationId xmlns:a16="http://schemas.microsoft.com/office/drawing/2014/main" id="{63217F38-CDB4-8FEB-5E8C-220084FA8A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7452"/>
              <a:stretch/>
            </p:blipFill>
            <p:spPr>
              <a:xfrm>
                <a:off x="-2500492" y="3220182"/>
                <a:ext cx="1541821" cy="1641800"/>
              </a:xfrm>
              <a:prstGeom prst="rect">
                <a:avLst/>
              </a:prstGeom>
            </p:spPr>
          </p:pic>
          <p:pic>
            <p:nvPicPr>
              <p:cNvPr id="74" name="Immagine 73">
                <a:extLst>
                  <a:ext uri="{FF2B5EF4-FFF2-40B4-BE49-F238E27FC236}">
                    <a16:creationId xmlns:a16="http://schemas.microsoft.com/office/drawing/2014/main" id="{5C47B5D0-0054-D5AC-193B-075BC91ED21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491" t="-14130" r="1491" b="14130"/>
              <a:stretch/>
            </p:blipFill>
            <p:spPr>
              <a:xfrm>
                <a:off x="-1704205" y="2357120"/>
                <a:ext cx="1114194" cy="2504862"/>
              </a:xfrm>
              <a:prstGeom prst="rect">
                <a:avLst/>
              </a:prstGeom>
            </p:spPr>
          </p:pic>
          <p:pic>
            <p:nvPicPr>
              <p:cNvPr id="75" name="Immagine 74">
                <a:extLst>
                  <a:ext uri="{FF2B5EF4-FFF2-40B4-BE49-F238E27FC236}">
                    <a16:creationId xmlns:a16="http://schemas.microsoft.com/office/drawing/2014/main" id="{D1DB7F91-1988-AF81-C914-F4143C04A97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7452"/>
              <a:stretch/>
            </p:blipFill>
            <p:spPr>
              <a:xfrm>
                <a:off x="-1469252" y="3220182"/>
                <a:ext cx="1541821" cy="1641800"/>
              </a:xfrm>
              <a:prstGeom prst="rect">
                <a:avLst/>
              </a:prstGeom>
            </p:spPr>
          </p:pic>
          <p:pic>
            <p:nvPicPr>
              <p:cNvPr id="76" name="Immagine 75">
                <a:extLst>
                  <a:ext uri="{FF2B5EF4-FFF2-40B4-BE49-F238E27FC236}">
                    <a16:creationId xmlns:a16="http://schemas.microsoft.com/office/drawing/2014/main" id="{E9C876A4-2F1C-499F-198F-91FA350DC9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27"/>
              <a:stretch/>
            </p:blipFill>
            <p:spPr>
              <a:xfrm rot="16200000">
                <a:off x="-696177" y="2765312"/>
                <a:ext cx="1948981" cy="2244357"/>
              </a:xfrm>
              <a:prstGeom prst="rect">
                <a:avLst/>
              </a:prstGeom>
            </p:spPr>
          </p:pic>
          <p:pic>
            <p:nvPicPr>
              <p:cNvPr id="77" name="Immagine 76">
                <a:extLst>
                  <a:ext uri="{FF2B5EF4-FFF2-40B4-BE49-F238E27FC236}">
                    <a16:creationId xmlns:a16="http://schemas.microsoft.com/office/drawing/2014/main" id="{7ABEBD35-3B1E-34B1-4837-730D484F051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491" t="-14130" r="1491" b="14130"/>
              <a:stretch/>
            </p:blipFill>
            <p:spPr>
              <a:xfrm>
                <a:off x="-771412" y="1928646"/>
                <a:ext cx="1304784" cy="2933335"/>
              </a:xfrm>
              <a:prstGeom prst="rect">
                <a:avLst/>
              </a:prstGeom>
            </p:spPr>
          </p:pic>
        </p:grpSp>
        <p:sp>
          <p:nvSpPr>
            <p:cNvPr id="52" name="CasellaDiTesto 51">
              <a:extLst>
                <a:ext uri="{FF2B5EF4-FFF2-40B4-BE49-F238E27FC236}">
                  <a16:creationId xmlns:a16="http://schemas.microsoft.com/office/drawing/2014/main" id="{B8BD35CA-3FD6-4784-F62E-EED5BB0CF72F}"/>
                </a:ext>
              </a:extLst>
            </p:cNvPr>
            <p:cNvSpPr txBox="1"/>
            <p:nvPr/>
          </p:nvSpPr>
          <p:spPr>
            <a:xfrm>
              <a:off x="8871011" y="2597598"/>
              <a:ext cx="263023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000" dirty="0" err="1">
                  <a:latin typeface="Corbel Light" panose="020B0303020204020204" pitchFamily="34" charset="0"/>
                </a:rPr>
                <a:t>whole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2000" dirty="0" err="1">
                  <a:latin typeface="Corbel Light" panose="020B0303020204020204" pitchFamily="34" charset="0"/>
                </a:rPr>
                <a:t>plant</a:t>
              </a:r>
              <a:r>
                <a:rPr lang="it-IT" sz="2000" dirty="0">
                  <a:latin typeface="Corbel Light" panose="020B0303020204020204" pitchFamily="34" charset="0"/>
                </a:rPr>
                <a:t> community</a:t>
              </a:r>
            </a:p>
          </p:txBody>
        </p:sp>
        <p:sp>
          <p:nvSpPr>
            <p:cNvPr id="60" name="CasellaDiTesto 59">
              <a:extLst>
                <a:ext uri="{FF2B5EF4-FFF2-40B4-BE49-F238E27FC236}">
                  <a16:creationId xmlns:a16="http://schemas.microsoft.com/office/drawing/2014/main" id="{45C90F1E-AEC8-4156-FCC1-057C9511E01C}"/>
                </a:ext>
              </a:extLst>
            </p:cNvPr>
            <p:cNvSpPr txBox="1"/>
            <p:nvPr/>
          </p:nvSpPr>
          <p:spPr>
            <a:xfrm>
              <a:off x="189284" y="3550199"/>
              <a:ext cx="665904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 err="1">
                  <a:latin typeface="Corbel Light" panose="020B0303020204020204" pitchFamily="34" charset="0"/>
                </a:rPr>
                <a:t>pigment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2000" dirty="0" err="1">
                  <a:latin typeface="Corbel Light" panose="020B0303020204020204" pitchFamily="34" charset="0"/>
                </a:rPr>
                <a:t>concentration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1400" dirty="0">
                  <a:latin typeface="Corbel Light" panose="020B0303020204020204" pitchFamily="34" charset="0"/>
                </a:rPr>
                <a:t>(</a:t>
              </a:r>
              <a:r>
                <a:rPr lang="it-IT" sz="1400" dirty="0" err="1">
                  <a:latin typeface="Corbel Light" panose="020B0303020204020204" pitchFamily="34" charset="0"/>
                </a:rPr>
                <a:t>chlorophyll</a:t>
              </a:r>
              <a:r>
                <a:rPr lang="it-IT" sz="1400" dirty="0">
                  <a:latin typeface="Corbel Light" panose="020B0303020204020204" pitchFamily="34" charset="0"/>
                </a:rPr>
                <a:t>, </a:t>
              </a:r>
              <a:r>
                <a:rPr lang="it-IT" sz="1400" dirty="0" err="1">
                  <a:latin typeface="Corbel Light" panose="020B0303020204020204" pitchFamily="34" charset="0"/>
                </a:rPr>
                <a:t>carotenoid</a:t>
              </a:r>
              <a:r>
                <a:rPr lang="it-IT" sz="1400" dirty="0">
                  <a:latin typeface="Corbel Light" panose="020B0303020204020204" pitchFamily="34" charset="0"/>
                </a:rPr>
                <a:t>)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 err="1">
                  <a:latin typeface="Corbel Light" panose="020B0303020204020204" pitchFamily="34" charset="0"/>
                </a:rPr>
                <a:t>flavonoid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2000" dirty="0" err="1">
                  <a:latin typeface="Corbel Light" panose="020B0303020204020204" pitchFamily="34" charset="0"/>
                </a:rPr>
                <a:t>concentration</a:t>
              </a:r>
              <a:endParaRPr lang="it-IT" sz="2000" dirty="0">
                <a:latin typeface="Corbel Light" panose="020B0303020204020204" pitchFamily="34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 err="1">
                  <a:latin typeface="Corbel Light" panose="020B0303020204020204" pitchFamily="34" charset="0"/>
                </a:rPr>
                <a:t>morphological</a:t>
              </a:r>
              <a:r>
                <a:rPr lang="it-IT" sz="2000" dirty="0">
                  <a:latin typeface="Corbel Light" panose="020B0303020204020204" pitchFamily="34" charset="0"/>
                </a:rPr>
                <a:t> traits </a:t>
              </a:r>
              <a:r>
                <a:rPr lang="it-IT" sz="1400" dirty="0">
                  <a:latin typeface="Corbel Light" panose="020B0303020204020204" pitchFamily="34" charset="0"/>
                </a:rPr>
                <a:t>(SLA, DMC, </a:t>
              </a:r>
              <a:r>
                <a:rPr lang="it-IT" sz="1400" dirty="0" err="1">
                  <a:latin typeface="Corbel Light" panose="020B0303020204020204" pitchFamily="34" charset="0"/>
                </a:rPr>
                <a:t>stomata</a:t>
              </a:r>
              <a:r>
                <a:rPr lang="it-IT" sz="1400" dirty="0">
                  <a:latin typeface="Corbel Light" panose="020B0303020204020204" pitchFamily="34" charset="0"/>
                </a:rPr>
                <a:t> </a:t>
              </a:r>
              <a:r>
                <a:rPr lang="it-IT" sz="1400" dirty="0" err="1">
                  <a:latin typeface="Corbel Light" panose="020B0303020204020204" pitchFamily="34" charset="0"/>
                </a:rPr>
                <a:t>density</a:t>
              </a:r>
              <a:r>
                <a:rPr lang="it-IT" sz="1400" dirty="0">
                  <a:latin typeface="Corbel Light" panose="020B0303020204020204" pitchFamily="34" charset="0"/>
                </a:rPr>
                <a:t>)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>
                  <a:latin typeface="Corbel Light" panose="020B0303020204020204" pitchFamily="34" charset="0"/>
                </a:rPr>
                <a:t>root non </a:t>
              </a:r>
              <a:r>
                <a:rPr lang="it-IT" sz="2000" dirty="0" err="1">
                  <a:latin typeface="Corbel Light" panose="020B0303020204020204" pitchFamily="34" charset="0"/>
                </a:rPr>
                <a:t>structural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2000" dirty="0" err="1">
                  <a:latin typeface="Corbel Light" panose="020B0303020204020204" pitchFamily="34" charset="0"/>
                </a:rPr>
                <a:t>carbohydrate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2000" dirty="0" err="1">
                  <a:latin typeface="Corbel Light" panose="020B0303020204020204" pitchFamily="34" charset="0"/>
                </a:rPr>
                <a:t>concentration</a:t>
              </a:r>
              <a:endParaRPr lang="it-IT" sz="2000" dirty="0">
                <a:latin typeface="Corbel Light" panose="020B0303020204020204" pitchFamily="34" charset="0"/>
              </a:endParaRPr>
            </a:p>
          </p:txBody>
        </p:sp>
        <p:sp>
          <p:nvSpPr>
            <p:cNvPr id="61" name="CasellaDiTesto 60">
              <a:extLst>
                <a:ext uri="{FF2B5EF4-FFF2-40B4-BE49-F238E27FC236}">
                  <a16:creationId xmlns:a16="http://schemas.microsoft.com/office/drawing/2014/main" id="{708E6554-D984-4A32-C9FD-8970F00BDA5E}"/>
                </a:ext>
              </a:extLst>
            </p:cNvPr>
            <p:cNvSpPr txBox="1"/>
            <p:nvPr/>
          </p:nvSpPr>
          <p:spPr>
            <a:xfrm>
              <a:off x="11583285" y="4027473"/>
              <a:ext cx="2240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>
                  <a:latin typeface="Corbel Light" panose="020B0303020204020204" pitchFamily="34" charset="0"/>
                </a:rPr>
                <a:t> </a:t>
              </a:r>
            </a:p>
          </p:txBody>
        </p:sp>
        <p:sp>
          <p:nvSpPr>
            <p:cNvPr id="62" name="CasellaDiTesto 61">
              <a:extLst>
                <a:ext uri="{FF2B5EF4-FFF2-40B4-BE49-F238E27FC236}">
                  <a16:creationId xmlns:a16="http://schemas.microsoft.com/office/drawing/2014/main" id="{3702F6C9-0E7E-C7B1-A170-A353A5ECCA33}"/>
                </a:ext>
              </a:extLst>
            </p:cNvPr>
            <p:cNvSpPr txBox="1"/>
            <p:nvPr/>
          </p:nvSpPr>
          <p:spPr>
            <a:xfrm>
              <a:off x="6852338" y="3707470"/>
              <a:ext cx="4747208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it-IT" sz="2000" dirty="0" err="1">
                  <a:latin typeface="Corbel Light" panose="020B0303020204020204" pitchFamily="34" charset="0"/>
                </a:rPr>
                <a:t>multispectral</a:t>
              </a:r>
              <a:r>
                <a:rPr lang="it-IT" sz="2000" dirty="0">
                  <a:latin typeface="Corbel Light" panose="020B0303020204020204" pitchFamily="34" charset="0"/>
                </a:rPr>
                <a:t> survey </a:t>
              </a:r>
              <a:r>
                <a:rPr lang="it-IT" sz="1400" dirty="0">
                  <a:latin typeface="Corbel Light" panose="020B0303020204020204" pitchFamily="34" charset="0"/>
                </a:rPr>
                <a:t>(UAV + </a:t>
              </a:r>
              <a:r>
                <a:rPr lang="it-IT" sz="1400" dirty="0" err="1">
                  <a:latin typeface="Corbel Light" panose="020B0303020204020204" pitchFamily="34" charset="0"/>
                </a:rPr>
                <a:t>close</a:t>
              </a:r>
              <a:r>
                <a:rPr lang="it-IT" sz="1400" dirty="0">
                  <a:latin typeface="Corbel Light" panose="020B0303020204020204" pitchFamily="34" charset="0"/>
                </a:rPr>
                <a:t> range)</a:t>
              </a:r>
              <a:endParaRPr lang="it-IT" sz="2000" dirty="0">
                <a:latin typeface="Corbel Light" panose="020B0303020204020204" pitchFamily="34" charset="0"/>
              </a:endParaRPr>
            </a:p>
            <a:p>
              <a:pPr algn="r"/>
              <a:r>
                <a:rPr lang="it-IT" sz="2000" dirty="0" err="1">
                  <a:latin typeface="Corbel Light" panose="020B0303020204020204" pitchFamily="34" charset="0"/>
                </a:rPr>
                <a:t>biomass</a:t>
              </a:r>
              <a:r>
                <a:rPr lang="it-IT" sz="2000" dirty="0">
                  <a:latin typeface="Corbel Light" panose="020B0303020204020204" pitchFamily="34" charset="0"/>
                </a:rPr>
                <a:t> </a:t>
              </a:r>
              <a:r>
                <a:rPr lang="it-IT" sz="1600" dirty="0">
                  <a:latin typeface="Corbel Light" panose="020B0303020204020204" pitchFamily="34" charset="0"/>
                </a:rPr>
                <a:t>(</a:t>
              </a:r>
              <a:r>
                <a:rPr lang="it-IT" sz="1600" dirty="0" err="1">
                  <a:latin typeface="Corbel Light" panose="020B0303020204020204" pitchFamily="34" charset="0"/>
                </a:rPr>
                <a:t>necromass</a:t>
              </a:r>
              <a:r>
                <a:rPr lang="it-IT" sz="1600" dirty="0">
                  <a:latin typeface="Corbel Light" panose="020B0303020204020204" pitchFamily="34" charset="0"/>
                </a:rPr>
                <a:t>, </a:t>
              </a:r>
              <a:r>
                <a:rPr lang="it-IT" sz="1600" dirty="0" err="1">
                  <a:latin typeface="Corbel Light" panose="020B0303020204020204" pitchFamily="34" charset="0"/>
                </a:rPr>
                <a:t>biomass</a:t>
              </a:r>
              <a:r>
                <a:rPr lang="it-IT" sz="1600" dirty="0">
                  <a:latin typeface="Corbel Light" panose="020B0303020204020204" pitchFamily="34" charset="0"/>
                </a:rPr>
                <a:t>)</a:t>
              </a:r>
              <a:endParaRPr lang="it-IT" sz="2000" dirty="0">
                <a:latin typeface="Corbel Light" panose="020B0303020204020204" pitchFamily="34" charset="0"/>
              </a:endParaRPr>
            </a:p>
            <a:p>
              <a:pPr algn="r"/>
              <a:r>
                <a:rPr lang="it-IT" sz="2000" dirty="0" err="1">
                  <a:latin typeface="Corbel Light" panose="020B0303020204020204" pitchFamily="34" charset="0"/>
                </a:rPr>
                <a:t>intercept</a:t>
              </a:r>
              <a:r>
                <a:rPr lang="it-IT" sz="2000" dirty="0">
                  <a:latin typeface="Corbel Light" panose="020B0303020204020204" pitchFamily="34" charset="0"/>
                </a:rPr>
                <a:t> point </a:t>
              </a:r>
              <a:r>
                <a:rPr lang="it-IT" sz="2000" dirty="0" err="1">
                  <a:latin typeface="Corbel Light" panose="020B0303020204020204" pitchFamily="34" charset="0"/>
                </a:rPr>
                <a:t>vegetation</a:t>
              </a:r>
              <a:r>
                <a:rPr lang="it-IT" sz="2000" dirty="0">
                  <a:latin typeface="Corbel Light" panose="020B0303020204020204" pitchFamily="34" charset="0"/>
                </a:rPr>
                <a:t> survey</a:t>
              </a:r>
            </a:p>
            <a:p>
              <a:pPr algn="r"/>
              <a:r>
                <a:rPr lang="it-IT" sz="2000" dirty="0">
                  <a:latin typeface="Corbel Light" panose="020B0303020204020204" pitchFamily="34" charset="0"/>
                </a:rPr>
                <a:t> </a:t>
              </a:r>
            </a:p>
          </p:txBody>
        </p:sp>
        <p:sp>
          <p:nvSpPr>
            <p:cNvPr id="63" name="CasellaDiTesto 62">
              <a:extLst>
                <a:ext uri="{FF2B5EF4-FFF2-40B4-BE49-F238E27FC236}">
                  <a16:creationId xmlns:a16="http://schemas.microsoft.com/office/drawing/2014/main" id="{7C3AF4C3-57E8-0B0C-DC44-6B43FDF4E27A}"/>
                </a:ext>
              </a:extLst>
            </p:cNvPr>
            <p:cNvSpPr txBox="1"/>
            <p:nvPr/>
          </p:nvSpPr>
          <p:spPr>
            <a:xfrm>
              <a:off x="11583285" y="3713469"/>
              <a:ext cx="2240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>
                  <a:latin typeface="Corbel Light" panose="020B0303020204020204" pitchFamily="34" charset="0"/>
                </a:rPr>
                <a:t> </a:t>
              </a:r>
            </a:p>
          </p:txBody>
        </p:sp>
        <p:sp>
          <p:nvSpPr>
            <p:cNvPr id="64" name="CasellaDiTesto 63">
              <a:extLst>
                <a:ext uri="{FF2B5EF4-FFF2-40B4-BE49-F238E27FC236}">
                  <a16:creationId xmlns:a16="http://schemas.microsoft.com/office/drawing/2014/main" id="{66F90B75-355D-D4CB-208C-DEB3A45B6987}"/>
                </a:ext>
              </a:extLst>
            </p:cNvPr>
            <p:cNvSpPr txBox="1"/>
            <p:nvPr/>
          </p:nvSpPr>
          <p:spPr>
            <a:xfrm>
              <a:off x="11579289" y="4337983"/>
              <a:ext cx="2240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it-IT" sz="2000" dirty="0">
                  <a:latin typeface="Corbel Light" panose="020B0303020204020204" pitchFamily="34" charset="0"/>
                </a:rPr>
                <a:t> </a:t>
              </a:r>
            </a:p>
          </p:txBody>
        </p:sp>
        <p:sp>
          <p:nvSpPr>
            <p:cNvPr id="65" name="CasellaDiTesto 64">
              <a:extLst>
                <a:ext uri="{FF2B5EF4-FFF2-40B4-BE49-F238E27FC236}">
                  <a16:creationId xmlns:a16="http://schemas.microsoft.com/office/drawing/2014/main" id="{73283F44-EBE6-73F0-C305-5C796327383E}"/>
                </a:ext>
              </a:extLst>
            </p:cNvPr>
            <p:cNvSpPr txBox="1"/>
            <p:nvPr/>
          </p:nvSpPr>
          <p:spPr>
            <a:xfrm>
              <a:off x="11579289" y="4467727"/>
              <a:ext cx="22409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endParaRPr lang="it-IT" sz="2000" dirty="0">
                <a:latin typeface="Corbel Light" panose="020B0303020204020204" pitchFamily="34" charset="0"/>
              </a:endParaRPr>
            </a:p>
          </p:txBody>
        </p:sp>
        <p:sp>
          <p:nvSpPr>
            <p:cNvPr id="66" name="CasellaDiTesto 65">
              <a:extLst>
                <a:ext uri="{FF2B5EF4-FFF2-40B4-BE49-F238E27FC236}">
                  <a16:creationId xmlns:a16="http://schemas.microsoft.com/office/drawing/2014/main" id="{96EA7A54-8D89-6912-AD23-6B1E8FF3C3F1}"/>
                </a:ext>
              </a:extLst>
            </p:cNvPr>
            <p:cNvSpPr txBox="1"/>
            <p:nvPr/>
          </p:nvSpPr>
          <p:spPr>
            <a:xfrm>
              <a:off x="261845" y="2992341"/>
              <a:ext cx="18791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400" i="1" dirty="0" err="1">
                  <a:solidFill>
                    <a:schemeClr val="accent1"/>
                  </a:solidFill>
                  <a:latin typeface="Corbel Light" panose="020B0303020204020204" pitchFamily="34" charset="0"/>
                </a:rPr>
                <a:t>Carex</a:t>
              </a:r>
              <a:r>
                <a:rPr lang="it-IT" sz="1400" i="1" dirty="0">
                  <a:solidFill>
                    <a:schemeClr val="accent1"/>
                  </a:solidFill>
                  <a:latin typeface="Corbel Light" panose="020B0303020204020204" pitchFamily="34" charset="0"/>
                </a:rPr>
                <a:t> </a:t>
              </a:r>
              <a:r>
                <a:rPr lang="it-IT" sz="1400" i="1" dirty="0" err="1">
                  <a:solidFill>
                    <a:schemeClr val="accent1"/>
                  </a:solidFill>
                  <a:latin typeface="Corbel Light" panose="020B0303020204020204" pitchFamily="34" charset="0"/>
                </a:rPr>
                <a:t>curvula</a:t>
              </a:r>
              <a:endParaRPr lang="it-IT" sz="1400" i="1" dirty="0">
                <a:solidFill>
                  <a:schemeClr val="accent1"/>
                </a:solidFill>
                <a:latin typeface="Corbel Light" panose="020B0303020204020204" pitchFamily="34" charset="0"/>
              </a:endParaRPr>
            </a:p>
            <a:p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Carex</a:t>
              </a:r>
              <a:r>
                <a:rPr lang="it-IT" sz="1400" i="1" dirty="0">
                  <a:solidFill>
                    <a:srgbClr val="C00000"/>
                  </a:solidFill>
                  <a:latin typeface="Corbel Light" panose="020B0303020204020204" pitchFamily="34" charset="0"/>
                </a:rPr>
                <a:t> </a:t>
              </a:r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ornithopoda</a:t>
              </a:r>
              <a:endParaRPr lang="it-IT" sz="1400" i="1" dirty="0">
                <a:solidFill>
                  <a:srgbClr val="C00000"/>
                </a:solidFill>
                <a:latin typeface="Corbel Light" panose="020B0303020204020204" pitchFamily="34" charset="0"/>
              </a:endParaRPr>
            </a:p>
          </p:txBody>
        </p:sp>
        <p:sp>
          <p:nvSpPr>
            <p:cNvPr id="67" name="CasellaDiTesto 66">
              <a:extLst>
                <a:ext uri="{FF2B5EF4-FFF2-40B4-BE49-F238E27FC236}">
                  <a16:creationId xmlns:a16="http://schemas.microsoft.com/office/drawing/2014/main" id="{03E9772F-AEE8-FCC7-EAD2-692ED224C0C9}"/>
                </a:ext>
              </a:extLst>
            </p:cNvPr>
            <p:cNvSpPr txBox="1"/>
            <p:nvPr/>
          </p:nvSpPr>
          <p:spPr>
            <a:xfrm>
              <a:off x="2210647" y="2958176"/>
              <a:ext cx="23578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400" i="1" dirty="0">
                  <a:solidFill>
                    <a:schemeClr val="accent1"/>
                  </a:solidFill>
                  <a:latin typeface="Corbel Light" panose="020B0303020204020204" pitchFamily="34" charset="0"/>
                </a:rPr>
                <a:t>Alchemilla </a:t>
              </a:r>
              <a:r>
                <a:rPr lang="it-IT" sz="1400" i="1" dirty="0" err="1">
                  <a:solidFill>
                    <a:schemeClr val="accent1"/>
                  </a:solidFill>
                  <a:latin typeface="Corbel Light" panose="020B0303020204020204" pitchFamily="34" charset="0"/>
                </a:rPr>
                <a:t>pentaphyllea</a:t>
              </a:r>
              <a:endParaRPr lang="it-IT" sz="1400" i="1" dirty="0">
                <a:solidFill>
                  <a:schemeClr val="accent1"/>
                </a:solidFill>
                <a:latin typeface="Corbel Light" panose="020B0303020204020204" pitchFamily="34" charset="0"/>
              </a:endParaRPr>
            </a:p>
            <a:p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Homogyne</a:t>
              </a:r>
              <a:r>
                <a:rPr lang="it-IT" sz="1400" i="1" dirty="0">
                  <a:solidFill>
                    <a:srgbClr val="C00000"/>
                  </a:solidFill>
                  <a:latin typeface="Corbel Light" panose="020B0303020204020204" pitchFamily="34" charset="0"/>
                </a:rPr>
                <a:t> alpina</a:t>
              </a:r>
            </a:p>
          </p:txBody>
        </p:sp>
        <p:sp>
          <p:nvSpPr>
            <p:cNvPr id="68" name="CasellaDiTesto 67">
              <a:extLst>
                <a:ext uri="{FF2B5EF4-FFF2-40B4-BE49-F238E27FC236}">
                  <a16:creationId xmlns:a16="http://schemas.microsoft.com/office/drawing/2014/main" id="{CE4D9F1D-A3DD-A7AE-D492-1153566E4061}"/>
                </a:ext>
              </a:extLst>
            </p:cNvPr>
            <p:cNvSpPr txBox="1"/>
            <p:nvPr/>
          </p:nvSpPr>
          <p:spPr>
            <a:xfrm>
              <a:off x="4641570" y="2931563"/>
              <a:ext cx="167570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400" i="1" dirty="0">
                  <a:solidFill>
                    <a:schemeClr val="accent1"/>
                  </a:solidFill>
                  <a:latin typeface="Corbel Light" panose="020B0303020204020204" pitchFamily="34" charset="0"/>
                </a:rPr>
                <a:t>Poa alpina</a:t>
              </a:r>
            </a:p>
            <a:p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Sesleria</a:t>
              </a:r>
              <a:r>
                <a:rPr lang="it-IT" sz="1400" i="1" dirty="0">
                  <a:solidFill>
                    <a:srgbClr val="C00000"/>
                  </a:solidFill>
                  <a:latin typeface="Corbel Light" panose="020B0303020204020204" pitchFamily="34" charset="0"/>
                </a:rPr>
                <a:t> </a:t>
              </a:r>
              <a:r>
                <a:rPr lang="it-IT" sz="1400" i="1" dirty="0" err="1">
                  <a:solidFill>
                    <a:srgbClr val="C00000"/>
                  </a:solidFill>
                  <a:latin typeface="Corbel Light" panose="020B0303020204020204" pitchFamily="34" charset="0"/>
                </a:rPr>
                <a:t>caerulea</a:t>
              </a:r>
              <a:endParaRPr lang="it-IT" sz="1400" i="1" dirty="0">
                <a:solidFill>
                  <a:srgbClr val="C00000"/>
                </a:solidFill>
                <a:latin typeface="Corbel Light" panose="020B0303020204020204" pitchFamily="34" charset="0"/>
              </a:endParaRPr>
            </a:p>
          </p:txBody>
        </p:sp>
      </p:grpSp>
      <p:pic>
        <p:nvPicPr>
          <p:cNvPr id="9" name="Immagine 8">
            <a:extLst>
              <a:ext uri="{FF2B5EF4-FFF2-40B4-BE49-F238E27FC236}">
                <a16:creationId xmlns:a16="http://schemas.microsoft.com/office/drawing/2014/main" id="{56677FFC-948E-9BE7-97F7-9420D54EB2B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160" t="1661" r="51063" b="50000"/>
          <a:stretch>
            <a:fillRect/>
          </a:stretch>
        </p:blipFill>
        <p:spPr>
          <a:xfrm>
            <a:off x="2445081" y="63238"/>
            <a:ext cx="540513" cy="540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9508A72-474D-1CA0-B284-2012D0C4B32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63238"/>
            <a:ext cx="377885" cy="54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85477ABB-0C29-B84A-8ED9-8DA21E53D9A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63238"/>
            <a:ext cx="255322" cy="54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4F4599F6-E33D-47B9-C81C-C9AE034EA15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63238"/>
            <a:ext cx="462433" cy="5400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D7326B43-C7A5-1FF4-36C4-A2E2F4BCA53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63238"/>
            <a:ext cx="778162" cy="54000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15430477-5738-5797-0AFA-235AF3F8CCE6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6158" r="50000" b="12496"/>
          <a:stretch>
            <a:fillRect/>
          </a:stretch>
        </p:blipFill>
        <p:spPr>
          <a:xfrm>
            <a:off x="1954527" y="63238"/>
            <a:ext cx="424255" cy="540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572492E-BF76-74D9-983D-B5857BEB05A2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D256C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2A3D131-309A-957A-CA9F-B7494EDA6D74}"/>
              </a:ext>
            </a:extLst>
          </p:cNvPr>
          <p:cNvSpPr txBox="1"/>
          <p:nvPr/>
        </p:nvSpPr>
        <p:spPr>
          <a:xfrm>
            <a:off x="10418294" y="133183"/>
            <a:ext cx="1353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5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SAMPLING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F228CB1-1F24-73BA-91A0-0B9EB641420B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F504F11-7EBF-D766-4AFA-68B3B0AD5CF2}"/>
              </a:ext>
            </a:extLst>
          </p:cNvPr>
          <p:cNvSpPr/>
          <p:nvPr/>
        </p:nvSpPr>
        <p:spPr>
          <a:xfrm>
            <a:off x="268156" y="921736"/>
            <a:ext cx="5877004" cy="390421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2446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EE6D4-6DAA-7D5D-BAF9-3212175FC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8C63417D-81F8-E2F4-15D0-B8254343EB9D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D256C3"/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0E222A4-A651-46EB-4F04-CA97497F4748}"/>
              </a:ext>
            </a:extLst>
          </p:cNvPr>
          <p:cNvSpPr txBox="1"/>
          <p:nvPr/>
        </p:nvSpPr>
        <p:spPr>
          <a:xfrm>
            <a:off x="1064823" y="842648"/>
            <a:ext cx="80791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>
                <a:latin typeface="Corbel Light" panose="020B0303020204020204" pitchFamily="34" charset="0"/>
              </a:rPr>
              <a:t>Two datasets (</a:t>
            </a:r>
            <a:r>
              <a:rPr lang="it-IT" sz="2000" dirty="0" err="1">
                <a:solidFill>
                  <a:srgbClr val="0073B4"/>
                </a:solidFill>
                <a:latin typeface="Corbel Light" panose="020B0303020204020204" pitchFamily="34" charset="0"/>
              </a:rPr>
              <a:t>Siliceous</a:t>
            </a:r>
            <a:r>
              <a:rPr lang="it-IT" sz="2000" dirty="0">
                <a:solidFill>
                  <a:srgbClr val="0073B4"/>
                </a:solidFill>
                <a:latin typeface="Corbel Light" panose="020B0303020204020204" pitchFamily="34" charset="0"/>
              </a:rPr>
              <a:t> </a:t>
            </a:r>
            <a:r>
              <a:rPr lang="it-IT" sz="2000" dirty="0">
                <a:latin typeface="Corbel Light" panose="020B0303020204020204" pitchFamily="34" charset="0"/>
              </a:rPr>
              <a:t>and </a:t>
            </a:r>
            <a:r>
              <a:rPr lang="it-IT" sz="2000" dirty="0" err="1">
                <a:solidFill>
                  <a:srgbClr val="BA003A"/>
                </a:solidFill>
                <a:latin typeface="Corbel Light" panose="020B0303020204020204" pitchFamily="34" charset="0"/>
              </a:rPr>
              <a:t>Calcareous</a:t>
            </a:r>
            <a:r>
              <a:rPr lang="it-IT" sz="2000" dirty="0">
                <a:latin typeface="Corbel Light" panose="020B0303020204020204" pitchFamily="34" charset="0"/>
              </a:rPr>
              <a:t>) - Linear mixed models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81434026-6428-4333-CB9E-3A84A4A1414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160" t="1661" r="51063" b="50000"/>
          <a:stretch>
            <a:fillRect/>
          </a:stretch>
        </p:blipFill>
        <p:spPr>
          <a:xfrm>
            <a:off x="2445081" y="63238"/>
            <a:ext cx="540513" cy="54000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4F53867E-E9BB-B5FF-1884-13B8F0FBD68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63238"/>
            <a:ext cx="377885" cy="5400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5B6C5A92-467F-5074-B3A8-C038D8E2F47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63238"/>
            <a:ext cx="255322" cy="54000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DEA45D66-24E9-926D-1E04-46B1E0283E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63238"/>
            <a:ext cx="462433" cy="5400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6A34F638-F1D8-5902-1EBF-38B8A032914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63238"/>
            <a:ext cx="778162" cy="54000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FE06A94A-7537-6AD4-BCED-FD61A35F69D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6158" r="50000" b="12496"/>
          <a:stretch>
            <a:fillRect/>
          </a:stretch>
        </p:blipFill>
        <p:spPr>
          <a:xfrm>
            <a:off x="1954527" y="63238"/>
            <a:ext cx="424255" cy="540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525C87CF-117D-5E3E-445A-927A3EB1238B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D256C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14D6E0B-FC1F-3337-D169-724D2376E383}"/>
              </a:ext>
            </a:extLst>
          </p:cNvPr>
          <p:cNvSpPr txBox="1"/>
          <p:nvPr/>
        </p:nvSpPr>
        <p:spPr>
          <a:xfrm>
            <a:off x="9290037" y="156678"/>
            <a:ext cx="2641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5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STATISTICAL ANALYSIS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5904C06-423B-3526-42A3-044A42542DE4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C6068295-35A7-C080-EC7B-0A7BD5288D8D}"/>
              </a:ext>
            </a:extLst>
          </p:cNvPr>
          <p:cNvGrpSpPr/>
          <p:nvPr/>
        </p:nvGrpSpPr>
        <p:grpSpPr>
          <a:xfrm flipH="1">
            <a:off x="9035845" y="1347378"/>
            <a:ext cx="2483516" cy="1513807"/>
            <a:chOff x="-3383508" y="1928646"/>
            <a:chExt cx="4784000" cy="2933336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37561514-975C-8D37-ED4C-6A40826675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27"/>
            <a:stretch/>
          </p:blipFill>
          <p:spPr>
            <a:xfrm rot="16200000">
              <a:off x="-3235820" y="2765313"/>
              <a:ext cx="1948981" cy="2244357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B992C868-D34D-10FD-E658-A4EC18C00B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452"/>
            <a:stretch/>
          </p:blipFill>
          <p:spPr>
            <a:xfrm>
              <a:off x="-2500492" y="3220182"/>
              <a:ext cx="1541821" cy="1641800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9F33ED38-6835-E38E-8D61-8A751DFED6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91" t="-14130" r="1491" b="14130"/>
            <a:stretch/>
          </p:blipFill>
          <p:spPr>
            <a:xfrm>
              <a:off x="-1704205" y="2357120"/>
              <a:ext cx="1114194" cy="2504862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6FBCAC9C-BB28-3FB0-5034-15E1E9F6D7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452"/>
            <a:stretch/>
          </p:blipFill>
          <p:spPr>
            <a:xfrm>
              <a:off x="-1469252" y="3220182"/>
              <a:ext cx="1541821" cy="1641800"/>
            </a:xfrm>
            <a:prstGeom prst="rect">
              <a:avLst/>
            </a:prstGeom>
          </p:spPr>
        </p:pic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97859002-919F-6794-E757-D1C2D246FA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27"/>
            <a:stretch/>
          </p:blipFill>
          <p:spPr>
            <a:xfrm rot="16200000">
              <a:off x="-696177" y="2765312"/>
              <a:ext cx="1948981" cy="2244357"/>
            </a:xfrm>
            <a:prstGeom prst="rect">
              <a:avLst/>
            </a:prstGeom>
          </p:spPr>
        </p:pic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C19EECE3-EE0F-C3D2-0B6B-BBF311F757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91" t="-14130" r="1491" b="14130"/>
            <a:stretch/>
          </p:blipFill>
          <p:spPr>
            <a:xfrm>
              <a:off x="-771412" y="1928646"/>
              <a:ext cx="1304784" cy="2933335"/>
            </a:xfrm>
            <a:prstGeom prst="rect">
              <a:avLst/>
            </a:prstGeom>
          </p:spPr>
        </p:pic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A6569B66-CC58-8250-0C7C-2F526F5D9430}"/>
              </a:ext>
            </a:extLst>
          </p:cNvPr>
          <p:cNvGrpSpPr/>
          <p:nvPr/>
        </p:nvGrpSpPr>
        <p:grpSpPr>
          <a:xfrm>
            <a:off x="2820147" y="1607854"/>
            <a:ext cx="2196435" cy="1259670"/>
            <a:chOff x="10088856" y="1630401"/>
            <a:chExt cx="1810686" cy="936690"/>
          </a:xfrm>
        </p:grpSpPr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B47DF254-623B-E282-FF61-B204EB668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996274" y="1722983"/>
              <a:ext cx="936690" cy="751526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531A2944-CB72-0761-FB1E-6CC9A5C3C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8574" y="1637009"/>
              <a:ext cx="590525" cy="866766"/>
            </a:xfrm>
            <a:prstGeom prst="rect">
              <a:avLst/>
            </a:prstGeom>
          </p:spPr>
        </p:pic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682EDAE0-57F6-537F-5A28-280E02CDF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03133" y="1646174"/>
              <a:ext cx="396409" cy="891183"/>
            </a:xfrm>
            <a:prstGeom prst="rect">
              <a:avLst/>
            </a:prstGeom>
          </p:spPr>
        </p:pic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48916273-442F-1FC7-3329-AB58853BE5E4}"/>
              </a:ext>
            </a:extLst>
          </p:cNvPr>
          <p:cNvGrpSpPr/>
          <p:nvPr/>
        </p:nvGrpSpPr>
        <p:grpSpPr>
          <a:xfrm>
            <a:off x="1935760" y="3978668"/>
            <a:ext cx="2268103" cy="2332378"/>
            <a:chOff x="1054381" y="1549875"/>
            <a:chExt cx="3500741" cy="3663458"/>
          </a:xfrm>
        </p:grpSpPr>
        <p:grpSp>
          <p:nvGrpSpPr>
            <p:cNvPr id="30" name="Gruppo 29">
              <a:extLst>
                <a:ext uri="{FF2B5EF4-FFF2-40B4-BE49-F238E27FC236}">
                  <a16:creationId xmlns:a16="http://schemas.microsoft.com/office/drawing/2014/main" id="{A4A87773-2804-7875-C791-721E1FD10F49}"/>
                </a:ext>
              </a:extLst>
            </p:cNvPr>
            <p:cNvGrpSpPr/>
            <p:nvPr/>
          </p:nvGrpSpPr>
          <p:grpSpPr>
            <a:xfrm>
              <a:off x="1531209" y="2014726"/>
              <a:ext cx="3023913" cy="3018695"/>
              <a:chOff x="2185954" y="1998917"/>
              <a:chExt cx="6644017" cy="6632565"/>
            </a:xfrm>
          </p:grpSpPr>
          <p:pic>
            <p:nvPicPr>
              <p:cNvPr id="35" name="Immagine 34">
                <a:extLst>
                  <a:ext uri="{FF2B5EF4-FFF2-40B4-BE49-F238E27FC236}">
                    <a16:creationId xmlns:a16="http://schemas.microsoft.com/office/drawing/2014/main" id="{6D7E9EB8-E6F6-4169-27E1-799F7CA38EA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643" t="14950" r="48070" b="26666"/>
              <a:stretch/>
            </p:blipFill>
            <p:spPr>
              <a:xfrm>
                <a:off x="2185954" y="1998917"/>
                <a:ext cx="3217319" cy="3217318"/>
              </a:xfrm>
              <a:prstGeom prst="rect">
                <a:avLst/>
              </a:prstGeom>
            </p:spPr>
          </p:pic>
          <p:pic>
            <p:nvPicPr>
              <p:cNvPr id="36" name="Immagine 35">
                <a:extLst>
                  <a:ext uri="{FF2B5EF4-FFF2-40B4-BE49-F238E27FC236}">
                    <a16:creationId xmlns:a16="http://schemas.microsoft.com/office/drawing/2014/main" id="{6139075A-CDA2-F61A-BCCD-0A62ADE47C5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74" t="16974" r="46339" b="24642"/>
              <a:stretch/>
            </p:blipFill>
            <p:spPr>
              <a:xfrm>
                <a:off x="5612652" y="1998917"/>
                <a:ext cx="3217319" cy="3217319"/>
              </a:xfrm>
              <a:prstGeom prst="rect">
                <a:avLst/>
              </a:prstGeom>
            </p:spPr>
          </p:pic>
          <p:pic>
            <p:nvPicPr>
              <p:cNvPr id="37" name="Immagine 36">
                <a:extLst>
                  <a:ext uri="{FF2B5EF4-FFF2-40B4-BE49-F238E27FC236}">
                    <a16:creationId xmlns:a16="http://schemas.microsoft.com/office/drawing/2014/main" id="{93D6C020-A3C9-9EFE-89F4-E174F6B693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607735" y="5409795"/>
                <a:ext cx="3217323" cy="3226052"/>
              </a:xfrm>
              <a:prstGeom prst="rect">
                <a:avLst/>
              </a:prstGeom>
            </p:spPr>
          </p:pic>
          <p:pic>
            <p:nvPicPr>
              <p:cNvPr id="38" name="Immagine 37">
                <a:extLst>
                  <a:ext uri="{FF2B5EF4-FFF2-40B4-BE49-F238E27FC236}">
                    <a16:creationId xmlns:a16="http://schemas.microsoft.com/office/drawing/2014/main" id="{B83D9BFD-0820-ECA1-75CF-B4C5580706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189687" y="5410713"/>
                <a:ext cx="3217317" cy="3217318"/>
              </a:xfrm>
              <a:prstGeom prst="rect">
                <a:avLst/>
              </a:prstGeom>
            </p:spPr>
          </p:pic>
        </p:grpSp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D46F6634-C14F-A244-055A-BB95EBDE8107}"/>
                </a:ext>
              </a:extLst>
            </p:cNvPr>
            <p:cNvSpPr txBox="1"/>
            <p:nvPr/>
          </p:nvSpPr>
          <p:spPr>
            <a:xfrm>
              <a:off x="3210841" y="1549877"/>
              <a:ext cx="1155514" cy="523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NDVI</a:t>
              </a:r>
            </a:p>
          </p:txBody>
        </p:sp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327FAAA3-5ABC-524C-0B88-639093192EC6}"/>
                </a:ext>
              </a:extLst>
            </p:cNvPr>
            <p:cNvSpPr txBox="1"/>
            <p:nvPr/>
          </p:nvSpPr>
          <p:spPr>
            <a:xfrm>
              <a:off x="1531208" y="1549875"/>
              <a:ext cx="1398692" cy="523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RGB</a:t>
              </a:r>
            </a:p>
          </p:txBody>
        </p:sp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E3E1B925-CC57-48A7-C484-50C05FB059D7}"/>
                </a:ext>
              </a:extLst>
            </p:cNvPr>
            <p:cNvSpPr txBox="1"/>
            <p:nvPr/>
          </p:nvSpPr>
          <p:spPr>
            <a:xfrm rot="16200000">
              <a:off x="764678" y="2430533"/>
              <a:ext cx="1103841" cy="524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UAV</a:t>
              </a:r>
            </a:p>
          </p:txBody>
        </p:sp>
        <p:sp>
          <p:nvSpPr>
            <p:cNvPr id="34" name="CasellaDiTesto 33">
              <a:extLst>
                <a:ext uri="{FF2B5EF4-FFF2-40B4-BE49-F238E27FC236}">
                  <a16:creationId xmlns:a16="http://schemas.microsoft.com/office/drawing/2014/main" id="{C10A4FF6-E682-74FF-8F18-6A6022DA7DC6}"/>
                </a:ext>
              </a:extLst>
            </p:cNvPr>
            <p:cNvSpPr txBox="1"/>
            <p:nvPr/>
          </p:nvSpPr>
          <p:spPr>
            <a:xfrm rot="16200000">
              <a:off x="402959" y="4037476"/>
              <a:ext cx="1827279" cy="524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Close range</a:t>
              </a:r>
            </a:p>
          </p:txBody>
        </p:sp>
      </p:grp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F9E59641-71B7-1E5B-7489-67493CEDDD2B}"/>
              </a:ext>
            </a:extLst>
          </p:cNvPr>
          <p:cNvSpPr txBox="1"/>
          <p:nvPr/>
        </p:nvSpPr>
        <p:spPr>
          <a:xfrm>
            <a:off x="4470177" y="4996428"/>
            <a:ext cx="43773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Corbel Light" panose="020B0303020204020204" pitchFamily="34" charset="0"/>
              </a:rPr>
              <a:t>Multispectral survey </a:t>
            </a:r>
            <a:r>
              <a:rPr lang="en-US" dirty="0">
                <a:latin typeface="Corbel Light" panose="020B03030202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~ Treatment * Time</a:t>
            </a:r>
            <a:endParaRPr lang="it-IT" dirty="0">
              <a:latin typeface="Corbel Light" panose="020B0303020204020204" pitchFamily="34" charset="0"/>
            </a:endParaRP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85C349BC-DFAC-A967-165B-0CB27B641A0B}"/>
              </a:ext>
            </a:extLst>
          </p:cNvPr>
          <p:cNvSpPr txBox="1"/>
          <p:nvPr/>
        </p:nvSpPr>
        <p:spPr>
          <a:xfrm>
            <a:off x="1146864" y="2968352"/>
            <a:ext cx="67188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>
                <a:latin typeface="Corbel Light" panose="020B0303020204020204" pitchFamily="34" charset="0"/>
              </a:rPr>
              <a:t>Morphological</a:t>
            </a:r>
            <a:r>
              <a:rPr lang="it-IT" dirty="0">
                <a:latin typeface="Corbel Light" panose="020B0303020204020204" pitchFamily="34" charset="0"/>
              </a:rPr>
              <a:t> traits </a:t>
            </a:r>
            <a:r>
              <a:rPr lang="en-US" dirty="0">
                <a:latin typeface="Corbel Light" panose="020B03030202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~ </a:t>
            </a:r>
            <a:r>
              <a:rPr lang="it-IT" dirty="0">
                <a:latin typeface="Corbel Light" panose="020B0303020204020204" pitchFamily="34" charset="0"/>
              </a:rPr>
              <a:t>Treatment * </a:t>
            </a:r>
            <a:r>
              <a:rPr lang="it-IT" dirty="0" err="1">
                <a:latin typeface="Corbel Light" panose="020B0303020204020204" pitchFamily="34" charset="0"/>
              </a:rPr>
              <a:t>Functional</a:t>
            </a:r>
            <a:r>
              <a:rPr lang="it-IT" dirty="0">
                <a:latin typeface="Corbel Light" panose="020B0303020204020204" pitchFamily="34" charset="0"/>
              </a:rPr>
              <a:t>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>
                <a:latin typeface="Corbel Light" panose="020B0303020204020204" pitchFamily="34" charset="0"/>
              </a:rPr>
              <a:t>Pigments</a:t>
            </a:r>
            <a:r>
              <a:rPr lang="it-IT" dirty="0">
                <a:latin typeface="Corbel Light" panose="020B0303020204020204" pitchFamily="34" charset="0"/>
              </a:rPr>
              <a:t> and </a:t>
            </a:r>
            <a:r>
              <a:rPr lang="it-IT" dirty="0" err="1">
                <a:latin typeface="Corbel Light" panose="020B0303020204020204" pitchFamily="34" charset="0"/>
              </a:rPr>
              <a:t>biochemical</a:t>
            </a:r>
            <a:r>
              <a:rPr lang="it-IT" dirty="0">
                <a:latin typeface="Corbel Light" panose="020B030302020402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</a:rPr>
              <a:t>analysis</a:t>
            </a:r>
            <a:r>
              <a:rPr lang="it-IT" dirty="0">
                <a:latin typeface="Corbel Light" panose="020B0303020204020204" pitchFamily="34" charset="0"/>
              </a:rPr>
              <a:t> </a:t>
            </a:r>
            <a:r>
              <a:rPr lang="en-US" dirty="0">
                <a:latin typeface="Corbel Light" panose="020B03030202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~ Treatment * Functional groups</a:t>
            </a:r>
          </a:p>
          <a:p>
            <a:endParaRPr lang="it-IT" sz="2000" dirty="0">
              <a:latin typeface="Corbel Light" panose="020B0303020204020204" pitchFamily="34" charset="0"/>
            </a:endParaRP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A99DC35F-2087-DC1C-2D70-D46C9BE1FB6D}"/>
              </a:ext>
            </a:extLst>
          </p:cNvPr>
          <p:cNvSpPr txBox="1"/>
          <p:nvPr/>
        </p:nvSpPr>
        <p:spPr>
          <a:xfrm>
            <a:off x="7573330" y="3034263"/>
            <a:ext cx="43773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it-IT" dirty="0" err="1">
                <a:latin typeface="Corbel Light" panose="020B0303020204020204" pitchFamily="34" charset="0"/>
              </a:rPr>
              <a:t>Biomass</a:t>
            </a:r>
            <a:r>
              <a:rPr lang="it-IT" dirty="0">
                <a:latin typeface="Corbel Light" panose="020B0303020204020204" pitchFamily="34" charset="0"/>
              </a:rPr>
              <a:t> production </a:t>
            </a:r>
            <a:r>
              <a:rPr lang="en-US" dirty="0">
                <a:latin typeface="Corbel Light" panose="020B03030202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~ </a:t>
            </a:r>
            <a:r>
              <a:rPr lang="it-IT" dirty="0">
                <a:latin typeface="Corbel Light" panose="020B0303020204020204" pitchFamily="34" charset="0"/>
              </a:rPr>
              <a:t>Treatment</a:t>
            </a:r>
          </a:p>
        </p:txBody>
      </p:sp>
      <p:sp>
        <p:nvSpPr>
          <p:cNvPr id="45" name="Parentesi graffa aperta 44">
            <a:extLst>
              <a:ext uri="{FF2B5EF4-FFF2-40B4-BE49-F238E27FC236}">
                <a16:creationId xmlns:a16="http://schemas.microsoft.com/office/drawing/2014/main" id="{03791522-2D75-CDF4-4938-6948CFB2B3DA}"/>
              </a:ext>
            </a:extLst>
          </p:cNvPr>
          <p:cNvSpPr/>
          <p:nvPr/>
        </p:nvSpPr>
        <p:spPr>
          <a:xfrm>
            <a:off x="874237" y="1599388"/>
            <a:ext cx="324237" cy="2173194"/>
          </a:xfrm>
          <a:prstGeom prst="leftBrac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99D08340-47BB-67F9-F628-672C1DB2AAD0}"/>
              </a:ext>
            </a:extLst>
          </p:cNvPr>
          <p:cNvSpPr txBox="1"/>
          <p:nvPr/>
        </p:nvSpPr>
        <p:spPr>
          <a:xfrm>
            <a:off x="355654" y="2458553"/>
            <a:ext cx="7171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>
                <a:latin typeface="Corbel Light" panose="020B0303020204020204" pitchFamily="34" charset="0"/>
              </a:rPr>
              <a:t>T</a:t>
            </a:r>
            <a:r>
              <a:rPr lang="it-IT" sz="2400" baseline="-25000" dirty="0">
                <a:latin typeface="Corbel Light" panose="020B0303020204020204" pitchFamily="34" charset="0"/>
              </a:rPr>
              <a:t>II</a:t>
            </a:r>
          </a:p>
        </p:txBody>
      </p:sp>
      <p:sp>
        <p:nvSpPr>
          <p:cNvPr id="47" name="Parentesi graffa aperta 46">
            <a:extLst>
              <a:ext uri="{FF2B5EF4-FFF2-40B4-BE49-F238E27FC236}">
                <a16:creationId xmlns:a16="http://schemas.microsoft.com/office/drawing/2014/main" id="{63F58F38-2B08-4ED9-9596-484F4DCA2814}"/>
              </a:ext>
            </a:extLst>
          </p:cNvPr>
          <p:cNvSpPr/>
          <p:nvPr/>
        </p:nvSpPr>
        <p:spPr>
          <a:xfrm>
            <a:off x="880845" y="4040083"/>
            <a:ext cx="324237" cy="2173194"/>
          </a:xfrm>
          <a:prstGeom prst="leftBrac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1B4C6F0B-AF6E-2202-7A47-E95C56E88D2B}"/>
              </a:ext>
            </a:extLst>
          </p:cNvPr>
          <p:cNvSpPr txBox="1"/>
          <p:nvPr/>
        </p:nvSpPr>
        <p:spPr>
          <a:xfrm>
            <a:off x="150167" y="4895695"/>
            <a:ext cx="930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latin typeface="Corbel Light" panose="020B0303020204020204" pitchFamily="34" charset="0"/>
              </a:rPr>
              <a:t>T</a:t>
            </a:r>
            <a:r>
              <a:rPr lang="it-IT" sz="2400" baseline="-25000" dirty="0">
                <a:latin typeface="Corbel Light" panose="020B0303020204020204" pitchFamily="34" charset="0"/>
              </a:rPr>
              <a:t>I </a:t>
            </a:r>
            <a:r>
              <a:rPr lang="it-IT" sz="2400" dirty="0">
                <a:latin typeface="Corbel Light" panose="020B0303020204020204" pitchFamily="34" charset="0"/>
              </a:rPr>
              <a:t>- T</a:t>
            </a:r>
            <a:r>
              <a:rPr lang="it-IT" sz="2400" baseline="-25000" dirty="0">
                <a:latin typeface="Corbel Light" panose="020B0303020204020204" pitchFamily="34" charset="0"/>
              </a:rPr>
              <a:t>II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F58B2834-5A99-3497-77BC-574CC06C4124}"/>
              </a:ext>
            </a:extLst>
          </p:cNvPr>
          <p:cNvSpPr/>
          <p:nvPr/>
        </p:nvSpPr>
        <p:spPr>
          <a:xfrm>
            <a:off x="183042" y="1242758"/>
            <a:ext cx="11858791" cy="514174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2914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DF387-03B4-6F4B-3F63-549FD5988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9981DB36-B406-A454-E2D1-0348D87A6A3E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D256C3"/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1FE3E73-F9A3-F167-BFB6-83E9ED463825}"/>
              </a:ext>
            </a:extLst>
          </p:cNvPr>
          <p:cNvSpPr txBox="1"/>
          <p:nvPr/>
        </p:nvSpPr>
        <p:spPr>
          <a:xfrm>
            <a:off x="1064823" y="842648"/>
            <a:ext cx="80791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>
                <a:latin typeface="Corbel Light" panose="020B0303020204020204" pitchFamily="34" charset="0"/>
              </a:rPr>
              <a:t>Two datasets (</a:t>
            </a:r>
            <a:r>
              <a:rPr lang="it-IT" sz="2000" dirty="0" err="1">
                <a:solidFill>
                  <a:srgbClr val="0073B4"/>
                </a:solidFill>
                <a:latin typeface="Corbel Light" panose="020B0303020204020204" pitchFamily="34" charset="0"/>
              </a:rPr>
              <a:t>Siliceous</a:t>
            </a:r>
            <a:r>
              <a:rPr lang="it-IT" sz="2000" dirty="0">
                <a:solidFill>
                  <a:srgbClr val="0073B4"/>
                </a:solidFill>
                <a:latin typeface="Corbel Light" panose="020B0303020204020204" pitchFamily="34" charset="0"/>
              </a:rPr>
              <a:t> </a:t>
            </a:r>
            <a:r>
              <a:rPr lang="it-IT" sz="2000" dirty="0">
                <a:latin typeface="Corbel Light" panose="020B0303020204020204" pitchFamily="34" charset="0"/>
              </a:rPr>
              <a:t>and </a:t>
            </a:r>
            <a:r>
              <a:rPr lang="it-IT" sz="2000" dirty="0" err="1">
                <a:solidFill>
                  <a:srgbClr val="BA003A"/>
                </a:solidFill>
                <a:latin typeface="Corbel Light" panose="020B0303020204020204" pitchFamily="34" charset="0"/>
              </a:rPr>
              <a:t>Calcareous</a:t>
            </a:r>
            <a:r>
              <a:rPr lang="it-IT" sz="2000" dirty="0">
                <a:latin typeface="Corbel Light" panose="020B0303020204020204" pitchFamily="34" charset="0"/>
              </a:rPr>
              <a:t>) - Linear mixed models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C1D4106C-79F3-24BF-C0C4-355A60999A2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160" t="1661" r="51063" b="50000"/>
          <a:stretch>
            <a:fillRect/>
          </a:stretch>
        </p:blipFill>
        <p:spPr>
          <a:xfrm>
            <a:off x="2445081" y="63238"/>
            <a:ext cx="540513" cy="54000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7BF51E59-8CB6-D515-96B5-245508D69F5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63238"/>
            <a:ext cx="377885" cy="5400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890FF67-6E53-178C-8C93-D36FEB35D96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63238"/>
            <a:ext cx="255322" cy="54000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4E7831CC-BD1C-FA2C-4507-142EC3EFD35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63238"/>
            <a:ext cx="462433" cy="5400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C2A138CA-F3DD-0F32-3EA9-6D7145669B7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63238"/>
            <a:ext cx="778162" cy="54000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0EE712CA-A097-CB21-56AE-94C8177D881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6158" r="50000" b="12496"/>
          <a:stretch>
            <a:fillRect/>
          </a:stretch>
        </p:blipFill>
        <p:spPr>
          <a:xfrm>
            <a:off x="1954527" y="63238"/>
            <a:ext cx="424255" cy="540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50B88EA2-2DFA-49AC-3849-28046DC24ABE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D256C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831A44E-6723-B937-7B8C-763607A35EBA}"/>
              </a:ext>
            </a:extLst>
          </p:cNvPr>
          <p:cNvSpPr txBox="1"/>
          <p:nvPr/>
        </p:nvSpPr>
        <p:spPr>
          <a:xfrm>
            <a:off x="9290037" y="156678"/>
            <a:ext cx="2641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5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STATISTICAL ANALYSIS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25A749D-A5CF-187E-F440-C46A221595CC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92FFE0FA-CE3E-9CF3-B0E8-8FAD3A754E58}"/>
              </a:ext>
            </a:extLst>
          </p:cNvPr>
          <p:cNvGrpSpPr/>
          <p:nvPr/>
        </p:nvGrpSpPr>
        <p:grpSpPr>
          <a:xfrm flipH="1">
            <a:off x="9035845" y="1347378"/>
            <a:ext cx="2483516" cy="1513807"/>
            <a:chOff x="-3383508" y="1928646"/>
            <a:chExt cx="4784000" cy="2933336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A0EC597A-0024-BBBE-FD89-6518B1A1D5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27"/>
            <a:stretch/>
          </p:blipFill>
          <p:spPr>
            <a:xfrm rot="16200000">
              <a:off x="-3235820" y="2765313"/>
              <a:ext cx="1948981" cy="2244357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6D8FD924-A712-6137-35FA-4D201E66E3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452"/>
            <a:stretch/>
          </p:blipFill>
          <p:spPr>
            <a:xfrm>
              <a:off x="-2500492" y="3220182"/>
              <a:ext cx="1541821" cy="1641800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859133C0-1386-E89B-E000-9CAA7A18B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91" t="-14130" r="1491" b="14130"/>
            <a:stretch/>
          </p:blipFill>
          <p:spPr>
            <a:xfrm>
              <a:off x="-1704205" y="2357120"/>
              <a:ext cx="1114194" cy="2504862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803498EB-AAB8-097C-C6AF-8E27D5C653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452"/>
            <a:stretch/>
          </p:blipFill>
          <p:spPr>
            <a:xfrm>
              <a:off x="-1469252" y="3220182"/>
              <a:ext cx="1541821" cy="1641800"/>
            </a:xfrm>
            <a:prstGeom prst="rect">
              <a:avLst/>
            </a:prstGeom>
          </p:spPr>
        </p:pic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FA047C78-0DEC-2F77-1621-9DD49F9E2C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27"/>
            <a:stretch/>
          </p:blipFill>
          <p:spPr>
            <a:xfrm rot="16200000">
              <a:off x="-696177" y="2765312"/>
              <a:ext cx="1948981" cy="2244357"/>
            </a:xfrm>
            <a:prstGeom prst="rect">
              <a:avLst/>
            </a:prstGeom>
          </p:spPr>
        </p:pic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AAD675CD-3987-D125-3C0E-8B9DA5B2CB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91" t="-14130" r="1491" b="14130"/>
            <a:stretch/>
          </p:blipFill>
          <p:spPr>
            <a:xfrm>
              <a:off x="-771412" y="1928646"/>
              <a:ext cx="1304784" cy="2933335"/>
            </a:xfrm>
            <a:prstGeom prst="rect">
              <a:avLst/>
            </a:prstGeom>
          </p:spPr>
        </p:pic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8B311601-2441-6547-0C8D-B36A8268AFE2}"/>
              </a:ext>
            </a:extLst>
          </p:cNvPr>
          <p:cNvGrpSpPr/>
          <p:nvPr/>
        </p:nvGrpSpPr>
        <p:grpSpPr>
          <a:xfrm>
            <a:off x="2820147" y="1607854"/>
            <a:ext cx="2196435" cy="1259670"/>
            <a:chOff x="10088856" y="1630401"/>
            <a:chExt cx="1810686" cy="936690"/>
          </a:xfrm>
        </p:grpSpPr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B6411F6B-E6F6-20C3-4F0A-FA4D0E7D1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996274" y="1722983"/>
              <a:ext cx="936690" cy="751526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83E90701-CC27-923D-0573-C58DE8C0E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8574" y="1637009"/>
              <a:ext cx="590525" cy="866766"/>
            </a:xfrm>
            <a:prstGeom prst="rect">
              <a:avLst/>
            </a:prstGeom>
          </p:spPr>
        </p:pic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2F3292D9-4E65-D272-7078-39F642C84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03133" y="1646174"/>
              <a:ext cx="396409" cy="891183"/>
            </a:xfrm>
            <a:prstGeom prst="rect">
              <a:avLst/>
            </a:prstGeom>
          </p:spPr>
        </p:pic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03F2888D-2840-4D22-8AE2-39CED40D6E4A}"/>
              </a:ext>
            </a:extLst>
          </p:cNvPr>
          <p:cNvGrpSpPr/>
          <p:nvPr/>
        </p:nvGrpSpPr>
        <p:grpSpPr>
          <a:xfrm>
            <a:off x="1935760" y="3978668"/>
            <a:ext cx="2268103" cy="2332378"/>
            <a:chOff x="1054381" y="1549875"/>
            <a:chExt cx="3500741" cy="3663458"/>
          </a:xfrm>
        </p:grpSpPr>
        <p:grpSp>
          <p:nvGrpSpPr>
            <p:cNvPr id="30" name="Gruppo 29">
              <a:extLst>
                <a:ext uri="{FF2B5EF4-FFF2-40B4-BE49-F238E27FC236}">
                  <a16:creationId xmlns:a16="http://schemas.microsoft.com/office/drawing/2014/main" id="{0269563A-72CC-F1D5-64FF-D25E269B23FB}"/>
                </a:ext>
              </a:extLst>
            </p:cNvPr>
            <p:cNvGrpSpPr/>
            <p:nvPr/>
          </p:nvGrpSpPr>
          <p:grpSpPr>
            <a:xfrm>
              <a:off x="1531209" y="2014726"/>
              <a:ext cx="3023913" cy="3018695"/>
              <a:chOff x="2185954" y="1998917"/>
              <a:chExt cx="6644017" cy="6632565"/>
            </a:xfrm>
          </p:grpSpPr>
          <p:pic>
            <p:nvPicPr>
              <p:cNvPr id="35" name="Immagine 34">
                <a:extLst>
                  <a:ext uri="{FF2B5EF4-FFF2-40B4-BE49-F238E27FC236}">
                    <a16:creationId xmlns:a16="http://schemas.microsoft.com/office/drawing/2014/main" id="{503CA755-8AB2-FD24-D0A0-64B18A1D5C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643" t="14950" r="48070" b="26666"/>
              <a:stretch/>
            </p:blipFill>
            <p:spPr>
              <a:xfrm>
                <a:off x="2185954" y="1998917"/>
                <a:ext cx="3217319" cy="3217318"/>
              </a:xfrm>
              <a:prstGeom prst="rect">
                <a:avLst/>
              </a:prstGeom>
            </p:spPr>
          </p:pic>
          <p:pic>
            <p:nvPicPr>
              <p:cNvPr id="36" name="Immagine 35">
                <a:extLst>
                  <a:ext uri="{FF2B5EF4-FFF2-40B4-BE49-F238E27FC236}">
                    <a16:creationId xmlns:a16="http://schemas.microsoft.com/office/drawing/2014/main" id="{C451E3B3-6D87-9E53-105A-59D70C2FCC6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74" t="16974" r="46339" b="24642"/>
              <a:stretch/>
            </p:blipFill>
            <p:spPr>
              <a:xfrm>
                <a:off x="5612652" y="1998917"/>
                <a:ext cx="3217319" cy="3217319"/>
              </a:xfrm>
              <a:prstGeom prst="rect">
                <a:avLst/>
              </a:prstGeom>
            </p:spPr>
          </p:pic>
          <p:pic>
            <p:nvPicPr>
              <p:cNvPr id="37" name="Immagine 36">
                <a:extLst>
                  <a:ext uri="{FF2B5EF4-FFF2-40B4-BE49-F238E27FC236}">
                    <a16:creationId xmlns:a16="http://schemas.microsoft.com/office/drawing/2014/main" id="{63C03B68-125F-2C71-846D-2341376FA8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607735" y="5409795"/>
                <a:ext cx="3217323" cy="3226052"/>
              </a:xfrm>
              <a:prstGeom prst="rect">
                <a:avLst/>
              </a:prstGeom>
            </p:spPr>
          </p:pic>
          <p:pic>
            <p:nvPicPr>
              <p:cNvPr id="38" name="Immagine 37">
                <a:extLst>
                  <a:ext uri="{FF2B5EF4-FFF2-40B4-BE49-F238E27FC236}">
                    <a16:creationId xmlns:a16="http://schemas.microsoft.com/office/drawing/2014/main" id="{BBD1753D-150D-0970-61C8-BA600ADF07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189687" y="5410713"/>
                <a:ext cx="3217317" cy="3217318"/>
              </a:xfrm>
              <a:prstGeom prst="rect">
                <a:avLst/>
              </a:prstGeom>
            </p:spPr>
          </p:pic>
        </p:grpSp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55528E2D-AB77-C6C5-19A0-EAC72D4D6539}"/>
                </a:ext>
              </a:extLst>
            </p:cNvPr>
            <p:cNvSpPr txBox="1"/>
            <p:nvPr/>
          </p:nvSpPr>
          <p:spPr>
            <a:xfrm>
              <a:off x="3210841" y="1549877"/>
              <a:ext cx="1155514" cy="523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NDVI</a:t>
              </a:r>
            </a:p>
          </p:txBody>
        </p:sp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BA7EA2BF-75EC-0508-E1D6-7F805719DC2C}"/>
                </a:ext>
              </a:extLst>
            </p:cNvPr>
            <p:cNvSpPr txBox="1"/>
            <p:nvPr/>
          </p:nvSpPr>
          <p:spPr>
            <a:xfrm>
              <a:off x="1531208" y="1549875"/>
              <a:ext cx="1398692" cy="523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RGB</a:t>
              </a:r>
            </a:p>
          </p:txBody>
        </p:sp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885E96DB-97D0-1C4C-F898-0070B12E0D71}"/>
                </a:ext>
              </a:extLst>
            </p:cNvPr>
            <p:cNvSpPr txBox="1"/>
            <p:nvPr/>
          </p:nvSpPr>
          <p:spPr>
            <a:xfrm rot="16200000">
              <a:off x="764678" y="2430533"/>
              <a:ext cx="1103841" cy="524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UAV</a:t>
              </a:r>
            </a:p>
          </p:txBody>
        </p:sp>
        <p:sp>
          <p:nvSpPr>
            <p:cNvPr id="34" name="CasellaDiTesto 33">
              <a:extLst>
                <a:ext uri="{FF2B5EF4-FFF2-40B4-BE49-F238E27FC236}">
                  <a16:creationId xmlns:a16="http://schemas.microsoft.com/office/drawing/2014/main" id="{D6A18242-3A39-D4F6-7451-CC70E8EEC5A5}"/>
                </a:ext>
              </a:extLst>
            </p:cNvPr>
            <p:cNvSpPr txBox="1"/>
            <p:nvPr/>
          </p:nvSpPr>
          <p:spPr>
            <a:xfrm rot="16200000">
              <a:off x="402959" y="4037476"/>
              <a:ext cx="1827279" cy="524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Close range</a:t>
              </a:r>
            </a:p>
          </p:txBody>
        </p:sp>
      </p:grp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71A29B08-D2EE-DADF-4337-75201ED025F6}"/>
              </a:ext>
            </a:extLst>
          </p:cNvPr>
          <p:cNvSpPr txBox="1"/>
          <p:nvPr/>
        </p:nvSpPr>
        <p:spPr>
          <a:xfrm>
            <a:off x="4470177" y="4996428"/>
            <a:ext cx="43773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Corbel Light" panose="020B0303020204020204" pitchFamily="34" charset="0"/>
              </a:rPr>
              <a:t>Multispectral survey </a:t>
            </a:r>
            <a:r>
              <a:rPr lang="en-US" dirty="0">
                <a:latin typeface="Corbel Light" panose="020B03030202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~ Treatment * Time</a:t>
            </a:r>
            <a:endParaRPr lang="it-IT" dirty="0">
              <a:latin typeface="Corbel Light" panose="020B0303020204020204" pitchFamily="34" charset="0"/>
            </a:endParaRP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7690B624-6059-88F5-2A11-61F8BB64624D}"/>
              </a:ext>
            </a:extLst>
          </p:cNvPr>
          <p:cNvSpPr txBox="1"/>
          <p:nvPr/>
        </p:nvSpPr>
        <p:spPr>
          <a:xfrm>
            <a:off x="1146864" y="2968352"/>
            <a:ext cx="67188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>
                <a:latin typeface="Corbel Light" panose="020B0303020204020204" pitchFamily="34" charset="0"/>
              </a:rPr>
              <a:t>Morphological</a:t>
            </a:r>
            <a:r>
              <a:rPr lang="it-IT" dirty="0">
                <a:latin typeface="Corbel Light" panose="020B0303020204020204" pitchFamily="34" charset="0"/>
              </a:rPr>
              <a:t> traits </a:t>
            </a:r>
            <a:r>
              <a:rPr lang="en-US" dirty="0">
                <a:latin typeface="Corbel Light" panose="020B03030202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~ </a:t>
            </a:r>
            <a:r>
              <a:rPr lang="it-IT" dirty="0">
                <a:latin typeface="Corbel Light" panose="020B0303020204020204" pitchFamily="34" charset="0"/>
              </a:rPr>
              <a:t>Treatment * </a:t>
            </a:r>
            <a:r>
              <a:rPr lang="it-IT" dirty="0" err="1">
                <a:latin typeface="Corbel Light" panose="020B0303020204020204" pitchFamily="34" charset="0"/>
              </a:rPr>
              <a:t>Functional</a:t>
            </a:r>
            <a:r>
              <a:rPr lang="it-IT" dirty="0">
                <a:latin typeface="Corbel Light" panose="020B0303020204020204" pitchFamily="34" charset="0"/>
              </a:rPr>
              <a:t>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>
                <a:latin typeface="Corbel Light" panose="020B0303020204020204" pitchFamily="34" charset="0"/>
              </a:rPr>
              <a:t>Pigments</a:t>
            </a:r>
            <a:r>
              <a:rPr lang="it-IT" dirty="0">
                <a:latin typeface="Corbel Light" panose="020B0303020204020204" pitchFamily="34" charset="0"/>
              </a:rPr>
              <a:t> and </a:t>
            </a:r>
            <a:r>
              <a:rPr lang="it-IT" dirty="0" err="1">
                <a:latin typeface="Corbel Light" panose="020B0303020204020204" pitchFamily="34" charset="0"/>
              </a:rPr>
              <a:t>biochemical</a:t>
            </a:r>
            <a:r>
              <a:rPr lang="it-IT" dirty="0">
                <a:latin typeface="Corbel Light" panose="020B030302020402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</a:rPr>
              <a:t>analysis</a:t>
            </a:r>
            <a:r>
              <a:rPr lang="it-IT" dirty="0">
                <a:latin typeface="Corbel Light" panose="020B0303020204020204" pitchFamily="34" charset="0"/>
              </a:rPr>
              <a:t> </a:t>
            </a:r>
            <a:r>
              <a:rPr lang="en-US" dirty="0">
                <a:latin typeface="Corbel Light" panose="020B03030202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~ Treatment * Functional groups</a:t>
            </a:r>
          </a:p>
          <a:p>
            <a:endParaRPr lang="it-IT" sz="2000" dirty="0">
              <a:latin typeface="Corbel Light" panose="020B0303020204020204" pitchFamily="34" charset="0"/>
            </a:endParaRP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41B2E5C0-B28A-B0D6-9B2B-96AD03FAB5A2}"/>
              </a:ext>
            </a:extLst>
          </p:cNvPr>
          <p:cNvSpPr txBox="1"/>
          <p:nvPr/>
        </p:nvSpPr>
        <p:spPr>
          <a:xfrm>
            <a:off x="7573330" y="3034263"/>
            <a:ext cx="43773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it-IT" dirty="0" err="1">
                <a:latin typeface="Corbel Light" panose="020B0303020204020204" pitchFamily="34" charset="0"/>
              </a:rPr>
              <a:t>Biomass</a:t>
            </a:r>
            <a:r>
              <a:rPr lang="it-IT" dirty="0">
                <a:latin typeface="Corbel Light" panose="020B0303020204020204" pitchFamily="34" charset="0"/>
              </a:rPr>
              <a:t> production </a:t>
            </a:r>
            <a:r>
              <a:rPr lang="en-US" dirty="0">
                <a:latin typeface="Corbel Light" panose="020B03030202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~ </a:t>
            </a:r>
            <a:r>
              <a:rPr lang="it-IT" dirty="0">
                <a:latin typeface="Corbel Light" panose="020B0303020204020204" pitchFamily="34" charset="0"/>
              </a:rPr>
              <a:t>Treatment</a:t>
            </a:r>
          </a:p>
        </p:txBody>
      </p:sp>
      <p:sp>
        <p:nvSpPr>
          <p:cNvPr id="45" name="Parentesi graffa aperta 44">
            <a:extLst>
              <a:ext uri="{FF2B5EF4-FFF2-40B4-BE49-F238E27FC236}">
                <a16:creationId xmlns:a16="http://schemas.microsoft.com/office/drawing/2014/main" id="{26FF6FA7-E1BA-8DA4-23EE-9B7A1309AC39}"/>
              </a:ext>
            </a:extLst>
          </p:cNvPr>
          <p:cNvSpPr/>
          <p:nvPr/>
        </p:nvSpPr>
        <p:spPr>
          <a:xfrm>
            <a:off x="874237" y="1599388"/>
            <a:ext cx="324237" cy="2173194"/>
          </a:xfrm>
          <a:prstGeom prst="leftBrac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6F61B0CE-B1CE-181F-7447-DEA02D4608F5}"/>
              </a:ext>
            </a:extLst>
          </p:cNvPr>
          <p:cNvSpPr txBox="1"/>
          <p:nvPr/>
        </p:nvSpPr>
        <p:spPr>
          <a:xfrm>
            <a:off x="355654" y="2458553"/>
            <a:ext cx="7171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>
                <a:latin typeface="Corbel Light" panose="020B0303020204020204" pitchFamily="34" charset="0"/>
              </a:rPr>
              <a:t>T</a:t>
            </a:r>
            <a:r>
              <a:rPr lang="it-IT" sz="2400" baseline="-25000" dirty="0">
                <a:latin typeface="Corbel Light" panose="020B0303020204020204" pitchFamily="34" charset="0"/>
              </a:rPr>
              <a:t>II</a:t>
            </a:r>
          </a:p>
        </p:txBody>
      </p:sp>
      <p:sp>
        <p:nvSpPr>
          <p:cNvPr id="47" name="Parentesi graffa aperta 46">
            <a:extLst>
              <a:ext uri="{FF2B5EF4-FFF2-40B4-BE49-F238E27FC236}">
                <a16:creationId xmlns:a16="http://schemas.microsoft.com/office/drawing/2014/main" id="{2975A0BA-7F8E-73B3-A38D-7A6FA0D17E48}"/>
              </a:ext>
            </a:extLst>
          </p:cNvPr>
          <p:cNvSpPr/>
          <p:nvPr/>
        </p:nvSpPr>
        <p:spPr>
          <a:xfrm>
            <a:off x="880845" y="4040083"/>
            <a:ext cx="324237" cy="2173194"/>
          </a:xfrm>
          <a:prstGeom prst="leftBrac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697E0F3A-E122-5F7F-6655-4F450C8E1FAE}"/>
              </a:ext>
            </a:extLst>
          </p:cNvPr>
          <p:cNvSpPr txBox="1"/>
          <p:nvPr/>
        </p:nvSpPr>
        <p:spPr>
          <a:xfrm>
            <a:off x="150167" y="4895695"/>
            <a:ext cx="930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latin typeface="Corbel Light" panose="020B0303020204020204" pitchFamily="34" charset="0"/>
              </a:rPr>
              <a:t>T</a:t>
            </a:r>
            <a:r>
              <a:rPr lang="it-IT" sz="2400" baseline="-25000" dirty="0">
                <a:latin typeface="Corbel Light" panose="020B0303020204020204" pitchFamily="34" charset="0"/>
              </a:rPr>
              <a:t>I </a:t>
            </a:r>
            <a:r>
              <a:rPr lang="it-IT" sz="2400" dirty="0">
                <a:latin typeface="Corbel Light" panose="020B0303020204020204" pitchFamily="34" charset="0"/>
              </a:rPr>
              <a:t>- T</a:t>
            </a:r>
            <a:r>
              <a:rPr lang="it-IT" sz="2400" baseline="-25000" dirty="0">
                <a:latin typeface="Corbel Light" panose="020B0303020204020204" pitchFamily="34" charset="0"/>
              </a:rPr>
              <a:t>II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D21D725-FE4B-FC10-A907-A39126E91FE8}"/>
              </a:ext>
            </a:extLst>
          </p:cNvPr>
          <p:cNvSpPr/>
          <p:nvPr/>
        </p:nvSpPr>
        <p:spPr>
          <a:xfrm>
            <a:off x="183042" y="3966178"/>
            <a:ext cx="11858791" cy="241832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B488ABA-2A7E-A06E-7B3A-57E20CB06062}"/>
              </a:ext>
            </a:extLst>
          </p:cNvPr>
          <p:cNvSpPr/>
          <p:nvPr/>
        </p:nvSpPr>
        <p:spPr>
          <a:xfrm>
            <a:off x="8534401" y="1474573"/>
            <a:ext cx="3416306" cy="229801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D793C9C-08D1-55BA-9EC6-0ADEEB55B4A3}"/>
              </a:ext>
            </a:extLst>
          </p:cNvPr>
          <p:cNvSpPr/>
          <p:nvPr/>
        </p:nvSpPr>
        <p:spPr>
          <a:xfrm>
            <a:off x="5572244" y="1979706"/>
            <a:ext cx="3272697" cy="682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4633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4C917-B3F9-CF95-31F3-7A2D757F1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1C3C31CC-A8D1-57EA-7EDD-6BA5DE35C112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D256C3"/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79E6D77-9D17-D125-2AA6-28F72D8FA001}"/>
              </a:ext>
            </a:extLst>
          </p:cNvPr>
          <p:cNvSpPr txBox="1"/>
          <p:nvPr/>
        </p:nvSpPr>
        <p:spPr>
          <a:xfrm>
            <a:off x="1064823" y="842648"/>
            <a:ext cx="80791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>
                <a:latin typeface="Corbel Light" panose="020B0303020204020204" pitchFamily="34" charset="0"/>
              </a:rPr>
              <a:t>Two datasets (</a:t>
            </a:r>
            <a:r>
              <a:rPr lang="it-IT" sz="2000" dirty="0" err="1">
                <a:solidFill>
                  <a:srgbClr val="0073B4"/>
                </a:solidFill>
                <a:latin typeface="Corbel Light" panose="020B0303020204020204" pitchFamily="34" charset="0"/>
              </a:rPr>
              <a:t>Siliceous</a:t>
            </a:r>
            <a:r>
              <a:rPr lang="it-IT" sz="2000" dirty="0">
                <a:solidFill>
                  <a:srgbClr val="0073B4"/>
                </a:solidFill>
                <a:latin typeface="Corbel Light" panose="020B0303020204020204" pitchFamily="34" charset="0"/>
              </a:rPr>
              <a:t> </a:t>
            </a:r>
            <a:r>
              <a:rPr lang="it-IT" sz="2000" dirty="0">
                <a:latin typeface="Corbel Light" panose="020B0303020204020204" pitchFamily="34" charset="0"/>
              </a:rPr>
              <a:t>and </a:t>
            </a:r>
            <a:r>
              <a:rPr lang="it-IT" sz="2000" dirty="0" err="1">
                <a:solidFill>
                  <a:srgbClr val="BA003A"/>
                </a:solidFill>
                <a:latin typeface="Corbel Light" panose="020B0303020204020204" pitchFamily="34" charset="0"/>
              </a:rPr>
              <a:t>Calcareous</a:t>
            </a:r>
            <a:r>
              <a:rPr lang="it-IT" sz="2000" dirty="0">
                <a:latin typeface="Corbel Light" panose="020B0303020204020204" pitchFamily="34" charset="0"/>
              </a:rPr>
              <a:t>) - Linear mixed models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832D7D9B-1E30-6DA3-F784-28A506B15A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160" t="1661" r="51063" b="50000"/>
          <a:stretch>
            <a:fillRect/>
          </a:stretch>
        </p:blipFill>
        <p:spPr>
          <a:xfrm>
            <a:off x="2445081" y="63238"/>
            <a:ext cx="540513" cy="54000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75092053-08AC-6283-3094-A2B1FD08024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63238"/>
            <a:ext cx="377885" cy="5400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D9439461-43BC-6A47-9E8A-0F5BE5F656C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63238"/>
            <a:ext cx="255322" cy="54000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3101CFB7-3A5C-EB1B-992A-57D009647D5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63238"/>
            <a:ext cx="462433" cy="5400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219F686C-D733-D4E4-A31B-22991819935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63238"/>
            <a:ext cx="778162" cy="54000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53188633-EBF4-0005-B0D9-59FB4BE8BB8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6158" r="50000" b="12496"/>
          <a:stretch>
            <a:fillRect/>
          </a:stretch>
        </p:blipFill>
        <p:spPr>
          <a:xfrm>
            <a:off x="1954527" y="63238"/>
            <a:ext cx="424255" cy="540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B1CC03FF-992B-183C-6FCB-0D3EFD206A45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D256C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2C671EF-EE49-A553-448B-2AE9E70F19C7}"/>
              </a:ext>
            </a:extLst>
          </p:cNvPr>
          <p:cNvSpPr txBox="1"/>
          <p:nvPr/>
        </p:nvSpPr>
        <p:spPr>
          <a:xfrm>
            <a:off x="9290037" y="156678"/>
            <a:ext cx="2641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5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STATISTICAL ANALYSIS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7A6176A-3736-5BF8-841E-46573FCD0371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4B553F29-7F57-C4C4-D7D9-3050E9CEF288}"/>
              </a:ext>
            </a:extLst>
          </p:cNvPr>
          <p:cNvGrpSpPr/>
          <p:nvPr/>
        </p:nvGrpSpPr>
        <p:grpSpPr>
          <a:xfrm flipH="1">
            <a:off x="9035845" y="1347378"/>
            <a:ext cx="2483516" cy="1513807"/>
            <a:chOff x="-3383508" y="1928646"/>
            <a:chExt cx="4784000" cy="2933336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6F76784A-6073-D90F-F14B-4960F84DE8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27"/>
            <a:stretch/>
          </p:blipFill>
          <p:spPr>
            <a:xfrm rot="16200000">
              <a:off x="-3235820" y="2765313"/>
              <a:ext cx="1948981" cy="2244357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0B438190-68B2-3B9C-E278-7CB0FA5C2F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452"/>
            <a:stretch/>
          </p:blipFill>
          <p:spPr>
            <a:xfrm>
              <a:off x="-2500492" y="3220182"/>
              <a:ext cx="1541821" cy="1641800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08FA32F4-26C0-D81B-9014-363ABA0B3F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91" t="-14130" r="1491" b="14130"/>
            <a:stretch/>
          </p:blipFill>
          <p:spPr>
            <a:xfrm>
              <a:off x="-1704205" y="2357120"/>
              <a:ext cx="1114194" cy="2504862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6C3A74B7-4CDB-C89A-B811-F9091C2042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452"/>
            <a:stretch/>
          </p:blipFill>
          <p:spPr>
            <a:xfrm>
              <a:off x="-1469252" y="3220182"/>
              <a:ext cx="1541821" cy="1641800"/>
            </a:xfrm>
            <a:prstGeom prst="rect">
              <a:avLst/>
            </a:prstGeom>
          </p:spPr>
        </p:pic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82362515-2F9F-BA2F-1FB1-D5E78D9567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27"/>
            <a:stretch/>
          </p:blipFill>
          <p:spPr>
            <a:xfrm rot="16200000">
              <a:off x="-696177" y="2765312"/>
              <a:ext cx="1948981" cy="2244357"/>
            </a:xfrm>
            <a:prstGeom prst="rect">
              <a:avLst/>
            </a:prstGeom>
          </p:spPr>
        </p:pic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37D6C1A5-AF86-BDB2-F822-0407069F4D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91" t="-14130" r="1491" b="14130"/>
            <a:stretch/>
          </p:blipFill>
          <p:spPr>
            <a:xfrm>
              <a:off x="-771412" y="1928646"/>
              <a:ext cx="1304784" cy="2933335"/>
            </a:xfrm>
            <a:prstGeom prst="rect">
              <a:avLst/>
            </a:prstGeom>
          </p:spPr>
        </p:pic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8E7D746B-A91D-4F1C-0487-6C3D893C9813}"/>
              </a:ext>
            </a:extLst>
          </p:cNvPr>
          <p:cNvGrpSpPr/>
          <p:nvPr/>
        </p:nvGrpSpPr>
        <p:grpSpPr>
          <a:xfrm>
            <a:off x="2820147" y="1607854"/>
            <a:ext cx="2196435" cy="1259670"/>
            <a:chOff x="10088856" y="1630401"/>
            <a:chExt cx="1810686" cy="936690"/>
          </a:xfrm>
        </p:grpSpPr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74A74C0C-671A-4CA6-E69A-66D640B82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996274" y="1722983"/>
              <a:ext cx="936690" cy="751526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97BF8A2A-ED10-79E3-E995-A0D859216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8574" y="1637009"/>
              <a:ext cx="590525" cy="866766"/>
            </a:xfrm>
            <a:prstGeom prst="rect">
              <a:avLst/>
            </a:prstGeom>
          </p:spPr>
        </p:pic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E1446609-19AE-B6AA-49EE-CFBCEC550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03133" y="1646174"/>
              <a:ext cx="396409" cy="891183"/>
            </a:xfrm>
            <a:prstGeom prst="rect">
              <a:avLst/>
            </a:prstGeom>
          </p:spPr>
        </p:pic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0B10DF59-8B2B-A33A-6551-DBD38C423442}"/>
              </a:ext>
            </a:extLst>
          </p:cNvPr>
          <p:cNvGrpSpPr/>
          <p:nvPr/>
        </p:nvGrpSpPr>
        <p:grpSpPr>
          <a:xfrm>
            <a:off x="1935760" y="3978668"/>
            <a:ext cx="2268103" cy="2332378"/>
            <a:chOff x="1054381" y="1549875"/>
            <a:chExt cx="3500741" cy="3663458"/>
          </a:xfrm>
        </p:grpSpPr>
        <p:grpSp>
          <p:nvGrpSpPr>
            <p:cNvPr id="30" name="Gruppo 29">
              <a:extLst>
                <a:ext uri="{FF2B5EF4-FFF2-40B4-BE49-F238E27FC236}">
                  <a16:creationId xmlns:a16="http://schemas.microsoft.com/office/drawing/2014/main" id="{12C28619-4B2B-F5D1-904A-59AEB4C85FE6}"/>
                </a:ext>
              </a:extLst>
            </p:cNvPr>
            <p:cNvGrpSpPr/>
            <p:nvPr/>
          </p:nvGrpSpPr>
          <p:grpSpPr>
            <a:xfrm>
              <a:off x="1531209" y="2014726"/>
              <a:ext cx="3023913" cy="3018695"/>
              <a:chOff x="2185954" y="1998917"/>
              <a:chExt cx="6644017" cy="6632565"/>
            </a:xfrm>
          </p:grpSpPr>
          <p:pic>
            <p:nvPicPr>
              <p:cNvPr id="35" name="Immagine 34">
                <a:extLst>
                  <a:ext uri="{FF2B5EF4-FFF2-40B4-BE49-F238E27FC236}">
                    <a16:creationId xmlns:a16="http://schemas.microsoft.com/office/drawing/2014/main" id="{38EB0DE4-3077-89B2-75AB-D9E1DCF506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643" t="14950" r="48070" b="26666"/>
              <a:stretch/>
            </p:blipFill>
            <p:spPr>
              <a:xfrm>
                <a:off x="2185954" y="1998917"/>
                <a:ext cx="3217319" cy="3217318"/>
              </a:xfrm>
              <a:prstGeom prst="rect">
                <a:avLst/>
              </a:prstGeom>
            </p:spPr>
          </p:pic>
          <p:pic>
            <p:nvPicPr>
              <p:cNvPr id="36" name="Immagine 35">
                <a:extLst>
                  <a:ext uri="{FF2B5EF4-FFF2-40B4-BE49-F238E27FC236}">
                    <a16:creationId xmlns:a16="http://schemas.microsoft.com/office/drawing/2014/main" id="{20A11222-3905-4F7A-657B-F81F894C0DE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74" t="16974" r="46339" b="24642"/>
              <a:stretch/>
            </p:blipFill>
            <p:spPr>
              <a:xfrm>
                <a:off x="5612652" y="1998917"/>
                <a:ext cx="3217319" cy="3217319"/>
              </a:xfrm>
              <a:prstGeom prst="rect">
                <a:avLst/>
              </a:prstGeom>
            </p:spPr>
          </p:pic>
          <p:pic>
            <p:nvPicPr>
              <p:cNvPr id="37" name="Immagine 36">
                <a:extLst>
                  <a:ext uri="{FF2B5EF4-FFF2-40B4-BE49-F238E27FC236}">
                    <a16:creationId xmlns:a16="http://schemas.microsoft.com/office/drawing/2014/main" id="{24842122-4C6B-49CD-4605-F14FE5CFB7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607735" y="5409795"/>
                <a:ext cx="3217323" cy="3226052"/>
              </a:xfrm>
              <a:prstGeom prst="rect">
                <a:avLst/>
              </a:prstGeom>
            </p:spPr>
          </p:pic>
          <p:pic>
            <p:nvPicPr>
              <p:cNvPr id="38" name="Immagine 37">
                <a:extLst>
                  <a:ext uri="{FF2B5EF4-FFF2-40B4-BE49-F238E27FC236}">
                    <a16:creationId xmlns:a16="http://schemas.microsoft.com/office/drawing/2014/main" id="{CFD59E27-0C19-E847-479E-C3776B2CEF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189687" y="5410713"/>
                <a:ext cx="3217317" cy="3217318"/>
              </a:xfrm>
              <a:prstGeom prst="rect">
                <a:avLst/>
              </a:prstGeom>
            </p:spPr>
          </p:pic>
        </p:grpSp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7F69E2E7-6310-E48D-59EB-7709580920C3}"/>
                </a:ext>
              </a:extLst>
            </p:cNvPr>
            <p:cNvSpPr txBox="1"/>
            <p:nvPr/>
          </p:nvSpPr>
          <p:spPr>
            <a:xfrm>
              <a:off x="3210841" y="1549877"/>
              <a:ext cx="1155514" cy="523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NDVI</a:t>
              </a:r>
            </a:p>
          </p:txBody>
        </p:sp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66395E69-D89F-098B-2951-9EFDC195FAEA}"/>
                </a:ext>
              </a:extLst>
            </p:cNvPr>
            <p:cNvSpPr txBox="1"/>
            <p:nvPr/>
          </p:nvSpPr>
          <p:spPr>
            <a:xfrm>
              <a:off x="1531208" y="1549875"/>
              <a:ext cx="1398692" cy="523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RGB</a:t>
              </a:r>
            </a:p>
          </p:txBody>
        </p:sp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713DB4D2-7E3D-AE82-33F0-E22B05355601}"/>
                </a:ext>
              </a:extLst>
            </p:cNvPr>
            <p:cNvSpPr txBox="1"/>
            <p:nvPr/>
          </p:nvSpPr>
          <p:spPr>
            <a:xfrm rot="16200000">
              <a:off x="764678" y="2430533"/>
              <a:ext cx="1103841" cy="524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UAV</a:t>
              </a:r>
            </a:p>
          </p:txBody>
        </p:sp>
        <p:sp>
          <p:nvSpPr>
            <p:cNvPr id="34" name="CasellaDiTesto 33">
              <a:extLst>
                <a:ext uri="{FF2B5EF4-FFF2-40B4-BE49-F238E27FC236}">
                  <a16:creationId xmlns:a16="http://schemas.microsoft.com/office/drawing/2014/main" id="{2E17AB0C-81D7-3483-A81D-6BE87D2249F8}"/>
                </a:ext>
              </a:extLst>
            </p:cNvPr>
            <p:cNvSpPr txBox="1"/>
            <p:nvPr/>
          </p:nvSpPr>
          <p:spPr>
            <a:xfrm rot="16200000">
              <a:off x="402959" y="4037476"/>
              <a:ext cx="1827279" cy="524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Close range</a:t>
              </a:r>
            </a:p>
          </p:txBody>
        </p:sp>
      </p:grp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83B0B69A-E6B3-B7EA-1EC7-9862E2BA4E7A}"/>
              </a:ext>
            </a:extLst>
          </p:cNvPr>
          <p:cNvSpPr txBox="1"/>
          <p:nvPr/>
        </p:nvSpPr>
        <p:spPr>
          <a:xfrm>
            <a:off x="4470177" y="4996428"/>
            <a:ext cx="43773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Corbel Light" panose="020B0303020204020204" pitchFamily="34" charset="0"/>
              </a:rPr>
              <a:t>Multispectral survey </a:t>
            </a:r>
            <a:r>
              <a:rPr lang="en-US" dirty="0">
                <a:latin typeface="Corbel Light" panose="020B03030202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~ Treatment * Time</a:t>
            </a:r>
            <a:endParaRPr lang="it-IT" dirty="0">
              <a:latin typeface="Corbel Light" panose="020B0303020204020204" pitchFamily="34" charset="0"/>
            </a:endParaRP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FB6261C5-4C29-872F-8340-8FF123086EE4}"/>
              </a:ext>
            </a:extLst>
          </p:cNvPr>
          <p:cNvSpPr txBox="1"/>
          <p:nvPr/>
        </p:nvSpPr>
        <p:spPr>
          <a:xfrm>
            <a:off x="1146864" y="2968352"/>
            <a:ext cx="67188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>
                <a:latin typeface="Corbel Light" panose="020B0303020204020204" pitchFamily="34" charset="0"/>
              </a:rPr>
              <a:t>Morphological</a:t>
            </a:r>
            <a:r>
              <a:rPr lang="it-IT" dirty="0">
                <a:latin typeface="Corbel Light" panose="020B0303020204020204" pitchFamily="34" charset="0"/>
              </a:rPr>
              <a:t> traits </a:t>
            </a:r>
            <a:r>
              <a:rPr lang="en-US" dirty="0">
                <a:latin typeface="Corbel Light" panose="020B03030202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~ </a:t>
            </a:r>
            <a:r>
              <a:rPr lang="it-IT" dirty="0">
                <a:latin typeface="Corbel Light" panose="020B0303020204020204" pitchFamily="34" charset="0"/>
              </a:rPr>
              <a:t>Treatment * </a:t>
            </a:r>
            <a:r>
              <a:rPr lang="it-IT" dirty="0" err="1">
                <a:latin typeface="Corbel Light" panose="020B0303020204020204" pitchFamily="34" charset="0"/>
              </a:rPr>
              <a:t>Functional</a:t>
            </a:r>
            <a:r>
              <a:rPr lang="it-IT" dirty="0">
                <a:latin typeface="Corbel Light" panose="020B0303020204020204" pitchFamily="34" charset="0"/>
              </a:rPr>
              <a:t>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>
                <a:latin typeface="Corbel Light" panose="020B0303020204020204" pitchFamily="34" charset="0"/>
              </a:rPr>
              <a:t>Pigments</a:t>
            </a:r>
            <a:r>
              <a:rPr lang="it-IT" dirty="0">
                <a:latin typeface="Corbel Light" panose="020B0303020204020204" pitchFamily="34" charset="0"/>
              </a:rPr>
              <a:t> and </a:t>
            </a:r>
            <a:r>
              <a:rPr lang="it-IT" dirty="0" err="1">
                <a:latin typeface="Corbel Light" panose="020B0303020204020204" pitchFamily="34" charset="0"/>
              </a:rPr>
              <a:t>biochemical</a:t>
            </a:r>
            <a:r>
              <a:rPr lang="it-IT" dirty="0">
                <a:latin typeface="Corbel Light" panose="020B030302020402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</a:rPr>
              <a:t>analysis</a:t>
            </a:r>
            <a:r>
              <a:rPr lang="it-IT" dirty="0">
                <a:latin typeface="Corbel Light" panose="020B0303020204020204" pitchFamily="34" charset="0"/>
              </a:rPr>
              <a:t> </a:t>
            </a:r>
            <a:r>
              <a:rPr lang="en-US" dirty="0">
                <a:latin typeface="Corbel Light" panose="020B03030202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~ Treatment * Functional groups</a:t>
            </a:r>
          </a:p>
          <a:p>
            <a:endParaRPr lang="it-IT" sz="2000" dirty="0">
              <a:latin typeface="Corbel Light" panose="020B0303020204020204" pitchFamily="34" charset="0"/>
            </a:endParaRP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553EA9B0-87B5-32C7-CE7A-4837259CA8AB}"/>
              </a:ext>
            </a:extLst>
          </p:cNvPr>
          <p:cNvSpPr txBox="1"/>
          <p:nvPr/>
        </p:nvSpPr>
        <p:spPr>
          <a:xfrm>
            <a:off x="7573330" y="3034263"/>
            <a:ext cx="43773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it-IT" dirty="0" err="1">
                <a:latin typeface="Corbel Light" panose="020B0303020204020204" pitchFamily="34" charset="0"/>
              </a:rPr>
              <a:t>Biomass</a:t>
            </a:r>
            <a:r>
              <a:rPr lang="it-IT" dirty="0">
                <a:latin typeface="Corbel Light" panose="020B0303020204020204" pitchFamily="34" charset="0"/>
              </a:rPr>
              <a:t> production </a:t>
            </a:r>
            <a:r>
              <a:rPr lang="en-US" dirty="0">
                <a:latin typeface="Corbel Light" panose="020B03030202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~ </a:t>
            </a:r>
            <a:r>
              <a:rPr lang="it-IT" dirty="0">
                <a:latin typeface="Corbel Light" panose="020B0303020204020204" pitchFamily="34" charset="0"/>
              </a:rPr>
              <a:t>Treatment</a:t>
            </a:r>
          </a:p>
        </p:txBody>
      </p:sp>
      <p:sp>
        <p:nvSpPr>
          <p:cNvPr id="45" name="Parentesi graffa aperta 44">
            <a:extLst>
              <a:ext uri="{FF2B5EF4-FFF2-40B4-BE49-F238E27FC236}">
                <a16:creationId xmlns:a16="http://schemas.microsoft.com/office/drawing/2014/main" id="{D5325528-9322-CAB5-BC4B-6989D4E0A26F}"/>
              </a:ext>
            </a:extLst>
          </p:cNvPr>
          <p:cNvSpPr/>
          <p:nvPr/>
        </p:nvSpPr>
        <p:spPr>
          <a:xfrm>
            <a:off x="874237" y="1599388"/>
            <a:ext cx="324237" cy="2173194"/>
          </a:xfrm>
          <a:prstGeom prst="leftBrac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BE3BC74E-D58E-C5EF-1528-183C86CDC086}"/>
              </a:ext>
            </a:extLst>
          </p:cNvPr>
          <p:cNvSpPr txBox="1"/>
          <p:nvPr/>
        </p:nvSpPr>
        <p:spPr>
          <a:xfrm>
            <a:off x="355654" y="2458553"/>
            <a:ext cx="7171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>
                <a:latin typeface="Corbel Light" panose="020B0303020204020204" pitchFamily="34" charset="0"/>
              </a:rPr>
              <a:t>T</a:t>
            </a:r>
            <a:r>
              <a:rPr lang="it-IT" sz="2400" baseline="-25000" dirty="0">
                <a:latin typeface="Corbel Light" panose="020B0303020204020204" pitchFamily="34" charset="0"/>
              </a:rPr>
              <a:t>II</a:t>
            </a:r>
          </a:p>
        </p:txBody>
      </p:sp>
      <p:sp>
        <p:nvSpPr>
          <p:cNvPr id="47" name="Parentesi graffa aperta 46">
            <a:extLst>
              <a:ext uri="{FF2B5EF4-FFF2-40B4-BE49-F238E27FC236}">
                <a16:creationId xmlns:a16="http://schemas.microsoft.com/office/drawing/2014/main" id="{D8C61EBC-4DFF-8BD9-5703-9C880DFD64AA}"/>
              </a:ext>
            </a:extLst>
          </p:cNvPr>
          <p:cNvSpPr/>
          <p:nvPr/>
        </p:nvSpPr>
        <p:spPr>
          <a:xfrm>
            <a:off x="880845" y="4040083"/>
            <a:ext cx="324237" cy="2173194"/>
          </a:xfrm>
          <a:prstGeom prst="leftBrac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255DC2A4-CEE1-89F5-4084-4B74404D1D63}"/>
              </a:ext>
            </a:extLst>
          </p:cNvPr>
          <p:cNvSpPr txBox="1"/>
          <p:nvPr/>
        </p:nvSpPr>
        <p:spPr>
          <a:xfrm>
            <a:off x="150167" y="4895695"/>
            <a:ext cx="930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latin typeface="Corbel Light" panose="020B0303020204020204" pitchFamily="34" charset="0"/>
              </a:rPr>
              <a:t>T</a:t>
            </a:r>
            <a:r>
              <a:rPr lang="it-IT" sz="2400" baseline="-25000" dirty="0">
                <a:latin typeface="Corbel Light" panose="020B0303020204020204" pitchFamily="34" charset="0"/>
              </a:rPr>
              <a:t>I </a:t>
            </a:r>
            <a:r>
              <a:rPr lang="it-IT" sz="2400" dirty="0">
                <a:latin typeface="Corbel Light" panose="020B0303020204020204" pitchFamily="34" charset="0"/>
              </a:rPr>
              <a:t>- T</a:t>
            </a:r>
            <a:r>
              <a:rPr lang="it-IT" sz="2400" baseline="-25000" dirty="0">
                <a:latin typeface="Corbel Light" panose="020B0303020204020204" pitchFamily="34" charset="0"/>
              </a:rPr>
              <a:t>II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AB6D788-E6FB-8A07-C610-0880C48C0D19}"/>
              </a:ext>
            </a:extLst>
          </p:cNvPr>
          <p:cNvSpPr/>
          <p:nvPr/>
        </p:nvSpPr>
        <p:spPr>
          <a:xfrm>
            <a:off x="183042" y="3966178"/>
            <a:ext cx="11858791" cy="241832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61227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D9473-FB63-63F3-DBA2-734C8E5A4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A8C6909E-A0FD-403F-CE1B-7A62A3BD66B4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D256C3"/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CF544AE-0483-C15E-6C5C-AA3A601BD26D}"/>
              </a:ext>
            </a:extLst>
          </p:cNvPr>
          <p:cNvSpPr txBox="1"/>
          <p:nvPr/>
        </p:nvSpPr>
        <p:spPr>
          <a:xfrm>
            <a:off x="1064823" y="842648"/>
            <a:ext cx="80791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>
                <a:latin typeface="Corbel Light" panose="020B0303020204020204" pitchFamily="34" charset="0"/>
              </a:rPr>
              <a:t>Two datasets (</a:t>
            </a:r>
            <a:r>
              <a:rPr lang="it-IT" sz="2000" dirty="0" err="1">
                <a:solidFill>
                  <a:srgbClr val="0073B4"/>
                </a:solidFill>
                <a:latin typeface="Corbel Light" panose="020B0303020204020204" pitchFamily="34" charset="0"/>
              </a:rPr>
              <a:t>Siliceous</a:t>
            </a:r>
            <a:r>
              <a:rPr lang="it-IT" sz="2000" dirty="0">
                <a:solidFill>
                  <a:srgbClr val="0073B4"/>
                </a:solidFill>
                <a:latin typeface="Corbel Light" panose="020B0303020204020204" pitchFamily="34" charset="0"/>
              </a:rPr>
              <a:t> </a:t>
            </a:r>
            <a:r>
              <a:rPr lang="it-IT" sz="2000" dirty="0">
                <a:latin typeface="Corbel Light" panose="020B0303020204020204" pitchFamily="34" charset="0"/>
              </a:rPr>
              <a:t>and </a:t>
            </a:r>
            <a:r>
              <a:rPr lang="it-IT" sz="2000" dirty="0" err="1">
                <a:solidFill>
                  <a:srgbClr val="BA003A"/>
                </a:solidFill>
                <a:latin typeface="Corbel Light" panose="020B0303020204020204" pitchFamily="34" charset="0"/>
              </a:rPr>
              <a:t>Calcareous</a:t>
            </a:r>
            <a:r>
              <a:rPr lang="it-IT" sz="2000" dirty="0">
                <a:latin typeface="Corbel Light" panose="020B0303020204020204" pitchFamily="34" charset="0"/>
              </a:rPr>
              <a:t>) - Linear mixed models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755CCFE8-71CF-9995-20D1-CBC9080C8AB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160" t="1661" r="51063" b="50000"/>
          <a:stretch>
            <a:fillRect/>
          </a:stretch>
        </p:blipFill>
        <p:spPr>
          <a:xfrm>
            <a:off x="2445081" y="63238"/>
            <a:ext cx="540513" cy="54000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AC94CC4E-78ED-9CBC-6671-2782E76B50C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63238"/>
            <a:ext cx="377885" cy="5400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F11C2DC8-302A-3C86-96F9-BF3B714AC8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63238"/>
            <a:ext cx="255322" cy="54000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CF0801F8-522B-F60C-4BF1-E410B7FFA9D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63238"/>
            <a:ext cx="462433" cy="5400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DE6B5121-7B81-7755-DBAD-F665C1450FF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63238"/>
            <a:ext cx="778162" cy="54000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BD01982C-6E12-1A9E-42BA-A6DE5534BEB6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6158" r="50000" b="12496"/>
          <a:stretch>
            <a:fillRect/>
          </a:stretch>
        </p:blipFill>
        <p:spPr>
          <a:xfrm>
            <a:off x="1954527" y="63238"/>
            <a:ext cx="424255" cy="540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5138C317-8469-E5B4-3D2B-0AB28E350EC9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D256C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E0E7675-8B90-6BB3-5557-8C854A4493B8}"/>
              </a:ext>
            </a:extLst>
          </p:cNvPr>
          <p:cNvSpPr txBox="1"/>
          <p:nvPr/>
        </p:nvSpPr>
        <p:spPr>
          <a:xfrm>
            <a:off x="9290037" y="156678"/>
            <a:ext cx="2641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5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STATISTICAL ANALYSIS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605858D-F913-7942-B181-B1F7C1EFE1DA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77EC4AC2-E306-18A9-B5D2-0EDD24C8DDDC}"/>
              </a:ext>
            </a:extLst>
          </p:cNvPr>
          <p:cNvGrpSpPr/>
          <p:nvPr/>
        </p:nvGrpSpPr>
        <p:grpSpPr>
          <a:xfrm flipH="1">
            <a:off x="9035845" y="1347378"/>
            <a:ext cx="2483516" cy="1513807"/>
            <a:chOff x="-3383508" y="1928646"/>
            <a:chExt cx="4784000" cy="2933336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40474CF0-224E-E5A1-9B24-C43145BEEA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27"/>
            <a:stretch/>
          </p:blipFill>
          <p:spPr>
            <a:xfrm rot="16200000">
              <a:off x="-3235820" y="2765313"/>
              <a:ext cx="1948981" cy="2244357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EEF6D05E-25F1-0B93-20CE-ABC125142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452"/>
            <a:stretch/>
          </p:blipFill>
          <p:spPr>
            <a:xfrm>
              <a:off x="-2500492" y="3220182"/>
              <a:ext cx="1541821" cy="1641800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94E15514-693C-4F9C-1EF8-6EFE3B6F06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91" t="-14130" r="1491" b="14130"/>
            <a:stretch/>
          </p:blipFill>
          <p:spPr>
            <a:xfrm>
              <a:off x="-1704205" y="2357120"/>
              <a:ext cx="1114194" cy="2504862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E2AC7DC7-1A8A-3581-3700-4877951A6B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452"/>
            <a:stretch/>
          </p:blipFill>
          <p:spPr>
            <a:xfrm>
              <a:off x="-1469252" y="3220182"/>
              <a:ext cx="1541821" cy="1641800"/>
            </a:xfrm>
            <a:prstGeom prst="rect">
              <a:avLst/>
            </a:prstGeom>
          </p:spPr>
        </p:pic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15EB8F34-0937-0F36-DFC9-0D9854EE7D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27"/>
            <a:stretch/>
          </p:blipFill>
          <p:spPr>
            <a:xfrm rot="16200000">
              <a:off x="-696177" y="2765312"/>
              <a:ext cx="1948981" cy="2244357"/>
            </a:xfrm>
            <a:prstGeom prst="rect">
              <a:avLst/>
            </a:prstGeom>
          </p:spPr>
        </p:pic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96EE7748-E882-F5E6-6F38-F8FCC2B81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91" t="-14130" r="1491" b="14130"/>
            <a:stretch/>
          </p:blipFill>
          <p:spPr>
            <a:xfrm>
              <a:off x="-771412" y="1928646"/>
              <a:ext cx="1304784" cy="2933335"/>
            </a:xfrm>
            <a:prstGeom prst="rect">
              <a:avLst/>
            </a:prstGeom>
          </p:spPr>
        </p:pic>
      </p:grp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AD4063CD-31E5-9A5D-B7DF-E1719A2A3B35}"/>
              </a:ext>
            </a:extLst>
          </p:cNvPr>
          <p:cNvGrpSpPr/>
          <p:nvPr/>
        </p:nvGrpSpPr>
        <p:grpSpPr>
          <a:xfrm>
            <a:off x="2820147" y="1607854"/>
            <a:ext cx="2196435" cy="1259670"/>
            <a:chOff x="10088856" y="1630401"/>
            <a:chExt cx="1810686" cy="936690"/>
          </a:xfrm>
        </p:grpSpPr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5DC5D33B-4AEC-DF79-C6EF-452F031E9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996274" y="1722983"/>
              <a:ext cx="936690" cy="751526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57BCF5F4-F170-2DF8-D8F5-20B5F24C5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8574" y="1637009"/>
              <a:ext cx="590525" cy="866766"/>
            </a:xfrm>
            <a:prstGeom prst="rect">
              <a:avLst/>
            </a:prstGeom>
          </p:spPr>
        </p:pic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E46BD175-D1DA-19BF-B68F-C5FAE092F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03133" y="1646174"/>
              <a:ext cx="396409" cy="891183"/>
            </a:xfrm>
            <a:prstGeom prst="rect">
              <a:avLst/>
            </a:prstGeom>
          </p:spPr>
        </p:pic>
      </p:grp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10C4B267-78FC-AEF9-EA08-6044E9CEB4FE}"/>
              </a:ext>
            </a:extLst>
          </p:cNvPr>
          <p:cNvGrpSpPr/>
          <p:nvPr/>
        </p:nvGrpSpPr>
        <p:grpSpPr>
          <a:xfrm>
            <a:off x="1935760" y="3978668"/>
            <a:ext cx="2268103" cy="2332378"/>
            <a:chOff x="1054381" y="1549875"/>
            <a:chExt cx="3500741" cy="3663458"/>
          </a:xfrm>
        </p:grpSpPr>
        <p:grpSp>
          <p:nvGrpSpPr>
            <p:cNvPr id="30" name="Gruppo 29">
              <a:extLst>
                <a:ext uri="{FF2B5EF4-FFF2-40B4-BE49-F238E27FC236}">
                  <a16:creationId xmlns:a16="http://schemas.microsoft.com/office/drawing/2014/main" id="{2E46E437-6E22-EE7E-769F-202D8D9A4095}"/>
                </a:ext>
              </a:extLst>
            </p:cNvPr>
            <p:cNvGrpSpPr/>
            <p:nvPr/>
          </p:nvGrpSpPr>
          <p:grpSpPr>
            <a:xfrm>
              <a:off x="1531209" y="2014726"/>
              <a:ext cx="3023913" cy="3018695"/>
              <a:chOff x="2185954" y="1998917"/>
              <a:chExt cx="6644017" cy="6632565"/>
            </a:xfrm>
          </p:grpSpPr>
          <p:pic>
            <p:nvPicPr>
              <p:cNvPr id="35" name="Immagine 34">
                <a:extLst>
                  <a:ext uri="{FF2B5EF4-FFF2-40B4-BE49-F238E27FC236}">
                    <a16:creationId xmlns:a16="http://schemas.microsoft.com/office/drawing/2014/main" id="{28D6FD6E-9330-6886-FCD7-D6DF1836D2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643" t="14950" r="48070" b="26666"/>
              <a:stretch/>
            </p:blipFill>
            <p:spPr>
              <a:xfrm>
                <a:off x="2185954" y="1998917"/>
                <a:ext cx="3217319" cy="3217318"/>
              </a:xfrm>
              <a:prstGeom prst="rect">
                <a:avLst/>
              </a:prstGeom>
            </p:spPr>
          </p:pic>
          <p:pic>
            <p:nvPicPr>
              <p:cNvPr id="36" name="Immagine 35">
                <a:extLst>
                  <a:ext uri="{FF2B5EF4-FFF2-40B4-BE49-F238E27FC236}">
                    <a16:creationId xmlns:a16="http://schemas.microsoft.com/office/drawing/2014/main" id="{EBC7DB83-DD47-579A-9D42-4308A250725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74" t="16974" r="46339" b="24642"/>
              <a:stretch/>
            </p:blipFill>
            <p:spPr>
              <a:xfrm>
                <a:off x="5612652" y="1998917"/>
                <a:ext cx="3217319" cy="3217319"/>
              </a:xfrm>
              <a:prstGeom prst="rect">
                <a:avLst/>
              </a:prstGeom>
            </p:spPr>
          </p:pic>
          <p:pic>
            <p:nvPicPr>
              <p:cNvPr id="37" name="Immagine 36">
                <a:extLst>
                  <a:ext uri="{FF2B5EF4-FFF2-40B4-BE49-F238E27FC236}">
                    <a16:creationId xmlns:a16="http://schemas.microsoft.com/office/drawing/2014/main" id="{F6B5E5B8-FA66-6328-FDB5-1B67D1D14B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607735" y="5409795"/>
                <a:ext cx="3217323" cy="3226052"/>
              </a:xfrm>
              <a:prstGeom prst="rect">
                <a:avLst/>
              </a:prstGeom>
            </p:spPr>
          </p:pic>
          <p:pic>
            <p:nvPicPr>
              <p:cNvPr id="38" name="Immagine 37">
                <a:extLst>
                  <a:ext uri="{FF2B5EF4-FFF2-40B4-BE49-F238E27FC236}">
                    <a16:creationId xmlns:a16="http://schemas.microsoft.com/office/drawing/2014/main" id="{8788C9D9-9E2A-7F30-50F6-18F4ACAFDC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189687" y="5410713"/>
                <a:ext cx="3217317" cy="3217318"/>
              </a:xfrm>
              <a:prstGeom prst="rect">
                <a:avLst/>
              </a:prstGeom>
            </p:spPr>
          </p:pic>
        </p:grpSp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5FFAE613-E628-E4C5-22E2-A8F64FA92337}"/>
                </a:ext>
              </a:extLst>
            </p:cNvPr>
            <p:cNvSpPr txBox="1"/>
            <p:nvPr/>
          </p:nvSpPr>
          <p:spPr>
            <a:xfrm>
              <a:off x="3210841" y="1549877"/>
              <a:ext cx="1155514" cy="523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NDVI</a:t>
              </a:r>
            </a:p>
          </p:txBody>
        </p:sp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BBDE7A81-CBF9-D0B9-53B7-7E5D946B8941}"/>
                </a:ext>
              </a:extLst>
            </p:cNvPr>
            <p:cNvSpPr txBox="1"/>
            <p:nvPr/>
          </p:nvSpPr>
          <p:spPr>
            <a:xfrm>
              <a:off x="1531208" y="1549875"/>
              <a:ext cx="1398692" cy="523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RGB</a:t>
              </a:r>
            </a:p>
          </p:txBody>
        </p:sp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4824C9A3-D3CF-C87B-3374-4CA6862F3CB3}"/>
                </a:ext>
              </a:extLst>
            </p:cNvPr>
            <p:cNvSpPr txBox="1"/>
            <p:nvPr/>
          </p:nvSpPr>
          <p:spPr>
            <a:xfrm rot="16200000">
              <a:off x="764678" y="2430533"/>
              <a:ext cx="1103841" cy="524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UAV</a:t>
              </a:r>
            </a:p>
          </p:txBody>
        </p:sp>
        <p:sp>
          <p:nvSpPr>
            <p:cNvPr id="34" name="CasellaDiTesto 33">
              <a:extLst>
                <a:ext uri="{FF2B5EF4-FFF2-40B4-BE49-F238E27FC236}">
                  <a16:creationId xmlns:a16="http://schemas.microsoft.com/office/drawing/2014/main" id="{3C7C86E3-B8D8-174E-DEE7-CFB3D1D02F4E}"/>
                </a:ext>
              </a:extLst>
            </p:cNvPr>
            <p:cNvSpPr txBox="1"/>
            <p:nvPr/>
          </p:nvSpPr>
          <p:spPr>
            <a:xfrm rot="16200000">
              <a:off x="402959" y="4037476"/>
              <a:ext cx="1827279" cy="524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dirty="0"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Close range</a:t>
              </a:r>
            </a:p>
          </p:txBody>
        </p:sp>
      </p:grp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5711C088-0DFC-86E5-40D1-A354777906F9}"/>
              </a:ext>
            </a:extLst>
          </p:cNvPr>
          <p:cNvSpPr txBox="1"/>
          <p:nvPr/>
        </p:nvSpPr>
        <p:spPr>
          <a:xfrm>
            <a:off x="4470177" y="4996428"/>
            <a:ext cx="43773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Corbel Light" panose="020B0303020204020204" pitchFamily="34" charset="0"/>
              </a:rPr>
              <a:t>Multispectral survey </a:t>
            </a:r>
            <a:r>
              <a:rPr lang="en-US" dirty="0">
                <a:latin typeface="Corbel Light" panose="020B03030202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~ Treatment * Time</a:t>
            </a:r>
            <a:endParaRPr lang="it-IT" dirty="0">
              <a:latin typeface="Corbel Light" panose="020B0303020204020204" pitchFamily="34" charset="0"/>
            </a:endParaRP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C922AD0E-FA7A-6BF6-A5A4-35280816E59F}"/>
              </a:ext>
            </a:extLst>
          </p:cNvPr>
          <p:cNvSpPr txBox="1"/>
          <p:nvPr/>
        </p:nvSpPr>
        <p:spPr>
          <a:xfrm>
            <a:off x="1146864" y="2968352"/>
            <a:ext cx="67188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>
                <a:latin typeface="Corbel Light" panose="020B0303020204020204" pitchFamily="34" charset="0"/>
              </a:rPr>
              <a:t>Morphological</a:t>
            </a:r>
            <a:r>
              <a:rPr lang="it-IT" dirty="0">
                <a:latin typeface="Corbel Light" panose="020B0303020204020204" pitchFamily="34" charset="0"/>
              </a:rPr>
              <a:t> traits </a:t>
            </a:r>
            <a:r>
              <a:rPr lang="en-US" dirty="0">
                <a:latin typeface="Corbel Light" panose="020B03030202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~ </a:t>
            </a:r>
            <a:r>
              <a:rPr lang="it-IT" dirty="0">
                <a:latin typeface="Corbel Light" panose="020B0303020204020204" pitchFamily="34" charset="0"/>
              </a:rPr>
              <a:t>Treatment * </a:t>
            </a:r>
            <a:r>
              <a:rPr lang="it-IT" dirty="0" err="1">
                <a:latin typeface="Corbel Light" panose="020B0303020204020204" pitchFamily="34" charset="0"/>
              </a:rPr>
              <a:t>Functional</a:t>
            </a:r>
            <a:r>
              <a:rPr lang="it-IT" dirty="0">
                <a:latin typeface="Corbel Light" panose="020B0303020204020204" pitchFamily="34" charset="0"/>
              </a:rPr>
              <a:t>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>
                <a:latin typeface="Corbel Light" panose="020B0303020204020204" pitchFamily="34" charset="0"/>
              </a:rPr>
              <a:t>Pigments</a:t>
            </a:r>
            <a:r>
              <a:rPr lang="it-IT" dirty="0">
                <a:latin typeface="Corbel Light" panose="020B0303020204020204" pitchFamily="34" charset="0"/>
              </a:rPr>
              <a:t> and </a:t>
            </a:r>
            <a:r>
              <a:rPr lang="it-IT" dirty="0" err="1">
                <a:latin typeface="Corbel Light" panose="020B0303020204020204" pitchFamily="34" charset="0"/>
              </a:rPr>
              <a:t>biochemical</a:t>
            </a:r>
            <a:r>
              <a:rPr lang="it-IT" dirty="0">
                <a:latin typeface="Corbel Light" panose="020B0303020204020204" pitchFamily="34" charset="0"/>
              </a:rPr>
              <a:t> </a:t>
            </a:r>
            <a:r>
              <a:rPr lang="it-IT" dirty="0" err="1">
                <a:latin typeface="Corbel Light" panose="020B0303020204020204" pitchFamily="34" charset="0"/>
              </a:rPr>
              <a:t>analysis</a:t>
            </a:r>
            <a:r>
              <a:rPr lang="it-IT" dirty="0">
                <a:latin typeface="Corbel Light" panose="020B0303020204020204" pitchFamily="34" charset="0"/>
              </a:rPr>
              <a:t> </a:t>
            </a:r>
            <a:r>
              <a:rPr lang="en-US" dirty="0">
                <a:latin typeface="Corbel Light" panose="020B03030202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~ Treatment * Functional groups</a:t>
            </a:r>
          </a:p>
          <a:p>
            <a:endParaRPr lang="it-IT" sz="2000" dirty="0">
              <a:latin typeface="Corbel Light" panose="020B0303020204020204" pitchFamily="34" charset="0"/>
            </a:endParaRP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B42B095E-4562-8626-595C-71B14608CF25}"/>
              </a:ext>
            </a:extLst>
          </p:cNvPr>
          <p:cNvSpPr txBox="1"/>
          <p:nvPr/>
        </p:nvSpPr>
        <p:spPr>
          <a:xfrm>
            <a:off x="7573330" y="3034263"/>
            <a:ext cx="43773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it-IT" dirty="0" err="1">
                <a:latin typeface="Corbel Light" panose="020B0303020204020204" pitchFamily="34" charset="0"/>
              </a:rPr>
              <a:t>Biomass</a:t>
            </a:r>
            <a:r>
              <a:rPr lang="it-IT" dirty="0">
                <a:latin typeface="Corbel Light" panose="020B0303020204020204" pitchFamily="34" charset="0"/>
              </a:rPr>
              <a:t> production </a:t>
            </a:r>
            <a:r>
              <a:rPr lang="en-US" dirty="0">
                <a:latin typeface="Corbel Light" panose="020B03030202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~ </a:t>
            </a:r>
            <a:r>
              <a:rPr lang="it-IT" dirty="0">
                <a:latin typeface="Corbel Light" panose="020B0303020204020204" pitchFamily="34" charset="0"/>
              </a:rPr>
              <a:t>Treatment</a:t>
            </a:r>
          </a:p>
        </p:txBody>
      </p:sp>
      <p:sp>
        <p:nvSpPr>
          <p:cNvPr id="45" name="Parentesi graffa aperta 44">
            <a:extLst>
              <a:ext uri="{FF2B5EF4-FFF2-40B4-BE49-F238E27FC236}">
                <a16:creationId xmlns:a16="http://schemas.microsoft.com/office/drawing/2014/main" id="{62786145-622E-D05E-6C92-954C48A3B4DB}"/>
              </a:ext>
            </a:extLst>
          </p:cNvPr>
          <p:cNvSpPr/>
          <p:nvPr/>
        </p:nvSpPr>
        <p:spPr>
          <a:xfrm>
            <a:off x="874237" y="1599388"/>
            <a:ext cx="324237" cy="2173194"/>
          </a:xfrm>
          <a:prstGeom prst="leftBrac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225B67F3-8087-F192-4A95-EB941E8B2446}"/>
              </a:ext>
            </a:extLst>
          </p:cNvPr>
          <p:cNvSpPr txBox="1"/>
          <p:nvPr/>
        </p:nvSpPr>
        <p:spPr>
          <a:xfrm>
            <a:off x="355654" y="2458553"/>
            <a:ext cx="7171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>
                <a:latin typeface="Corbel Light" panose="020B0303020204020204" pitchFamily="34" charset="0"/>
              </a:rPr>
              <a:t>T</a:t>
            </a:r>
            <a:r>
              <a:rPr lang="it-IT" sz="2400" baseline="-25000" dirty="0">
                <a:latin typeface="Corbel Light" panose="020B0303020204020204" pitchFamily="34" charset="0"/>
              </a:rPr>
              <a:t>II</a:t>
            </a:r>
          </a:p>
        </p:txBody>
      </p:sp>
      <p:sp>
        <p:nvSpPr>
          <p:cNvPr id="47" name="Parentesi graffa aperta 46">
            <a:extLst>
              <a:ext uri="{FF2B5EF4-FFF2-40B4-BE49-F238E27FC236}">
                <a16:creationId xmlns:a16="http://schemas.microsoft.com/office/drawing/2014/main" id="{948F9194-8621-D5DA-2671-42BBA59F6A6F}"/>
              </a:ext>
            </a:extLst>
          </p:cNvPr>
          <p:cNvSpPr/>
          <p:nvPr/>
        </p:nvSpPr>
        <p:spPr>
          <a:xfrm>
            <a:off x="880845" y="4040083"/>
            <a:ext cx="324237" cy="2173194"/>
          </a:xfrm>
          <a:prstGeom prst="leftBrac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B0EFD951-B83C-A070-ACD7-87D55F3C9D80}"/>
              </a:ext>
            </a:extLst>
          </p:cNvPr>
          <p:cNvSpPr txBox="1"/>
          <p:nvPr/>
        </p:nvSpPr>
        <p:spPr>
          <a:xfrm>
            <a:off x="150167" y="4895695"/>
            <a:ext cx="930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latin typeface="Corbel Light" panose="020B0303020204020204" pitchFamily="34" charset="0"/>
              </a:rPr>
              <a:t>T</a:t>
            </a:r>
            <a:r>
              <a:rPr lang="it-IT" sz="2400" baseline="-25000" dirty="0">
                <a:latin typeface="Corbel Light" panose="020B0303020204020204" pitchFamily="34" charset="0"/>
              </a:rPr>
              <a:t>I </a:t>
            </a:r>
            <a:r>
              <a:rPr lang="it-IT" sz="2400" dirty="0">
                <a:latin typeface="Corbel Light" panose="020B0303020204020204" pitchFamily="34" charset="0"/>
              </a:rPr>
              <a:t>- T</a:t>
            </a:r>
            <a:r>
              <a:rPr lang="it-IT" sz="2400" baseline="-25000" dirty="0">
                <a:latin typeface="Corbel Light" panose="020B0303020204020204" pitchFamily="34" charset="0"/>
              </a:rPr>
              <a:t>II</a:t>
            </a:r>
          </a:p>
        </p:txBody>
      </p:sp>
    </p:spTree>
    <p:extLst>
      <p:ext uri="{BB962C8B-B14F-4D97-AF65-F5344CB8AC3E}">
        <p14:creationId xmlns:p14="http://schemas.microsoft.com/office/powerpoint/2010/main" val="3906555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7763C-FE4F-C90F-EBE2-5F00A9EF3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4803F8B5-7E95-5CF6-AA0B-0D0CAA08571F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3C9FFA6-974F-F7BB-6A8C-4C98CD8F17CB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accent4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BF87C0F-65B5-50BC-4033-5B70B22CDB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59510"/>
            <a:ext cx="377885" cy="540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EBED145-AF2C-82F1-D1B1-2E3A094552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59510"/>
            <a:ext cx="255322" cy="540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110A854-2D87-2178-ABE0-C487F764494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59510"/>
            <a:ext cx="462433" cy="540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4C39C701-31E0-5504-DEC4-3DD67FD9D9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59510"/>
            <a:ext cx="778162" cy="54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C9A78B1-08FD-1DF9-77BD-8AB8172B903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0000" t="12141" r="7816" b="5644"/>
          <a:stretch>
            <a:fillRect/>
          </a:stretch>
        </p:blipFill>
        <p:spPr>
          <a:xfrm>
            <a:off x="1918948" y="59510"/>
            <a:ext cx="434483" cy="54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F890EA4E-6BCD-11B1-2A43-B4EA59D33AA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48570" t="5467" r="772" b="45911"/>
          <a:stretch>
            <a:fillRect/>
          </a:stretch>
        </p:blipFill>
        <p:spPr>
          <a:xfrm>
            <a:off x="2408511" y="59510"/>
            <a:ext cx="581937" cy="54000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610F5FF-D80E-1AC9-0464-6ADC92C7D7C1}"/>
              </a:ext>
            </a:extLst>
          </p:cNvPr>
          <p:cNvSpPr txBox="1"/>
          <p:nvPr/>
        </p:nvSpPr>
        <p:spPr>
          <a:xfrm>
            <a:off x="10645314" y="129455"/>
            <a:ext cx="1137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RESULTS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7BCDCE8-4A3B-A9BE-6A4C-0EBEA3642BBA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88CC4335-D772-F3CA-FA24-A2CF00276754}"/>
              </a:ext>
            </a:extLst>
          </p:cNvPr>
          <p:cNvGrpSpPr/>
          <p:nvPr/>
        </p:nvGrpSpPr>
        <p:grpSpPr>
          <a:xfrm>
            <a:off x="1256079" y="1071290"/>
            <a:ext cx="7235104" cy="1973091"/>
            <a:chOff x="2279580" y="1374811"/>
            <a:chExt cx="7235104" cy="1973091"/>
          </a:xfrm>
        </p:grpSpPr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2A96B6E6-F17F-CE7C-3566-559D8C456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177"/>
            <a:stretch/>
          </p:blipFill>
          <p:spPr>
            <a:xfrm>
              <a:off x="2454430" y="1468559"/>
              <a:ext cx="7060254" cy="1879343"/>
            </a:xfrm>
            <a:prstGeom prst="rect">
              <a:avLst/>
            </a:prstGeom>
          </p:spPr>
        </p:pic>
        <p:sp>
          <p:nvSpPr>
            <p:cNvPr id="15" name="Rettangolo 14">
              <a:extLst>
                <a:ext uri="{FF2B5EF4-FFF2-40B4-BE49-F238E27FC236}">
                  <a16:creationId xmlns:a16="http://schemas.microsoft.com/office/drawing/2014/main" id="{FCEA26A9-D702-021C-3667-EA855016E286}"/>
                </a:ext>
              </a:extLst>
            </p:cNvPr>
            <p:cNvSpPr/>
            <p:nvPr/>
          </p:nvSpPr>
          <p:spPr>
            <a:xfrm>
              <a:off x="7511222" y="1394738"/>
              <a:ext cx="78782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orbel Light" panose="020B0303020204020204" pitchFamily="34" charset="0"/>
              </a:endParaRPr>
            </a:p>
          </p:txBody>
        </p:sp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id="{FC214DB5-1C01-668B-5402-C1DB72AFCFD3}"/>
                </a:ext>
              </a:extLst>
            </p:cNvPr>
            <p:cNvSpPr/>
            <p:nvPr/>
          </p:nvSpPr>
          <p:spPr>
            <a:xfrm>
              <a:off x="2783840" y="1694266"/>
              <a:ext cx="181208" cy="12978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orbel Light" panose="020B0303020204020204" pitchFamily="34" charset="0"/>
              </a:endParaRP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DAFD705E-29C9-B11C-0984-D3DCFCBA7DD3}"/>
                </a:ext>
              </a:extLst>
            </p:cNvPr>
            <p:cNvSpPr txBox="1"/>
            <p:nvPr/>
          </p:nvSpPr>
          <p:spPr>
            <a:xfrm>
              <a:off x="2279580" y="2188393"/>
              <a:ext cx="63974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sz="1400" dirty="0">
                  <a:latin typeface="Corbel Light" panose="020B0303020204020204" pitchFamily="34" charset="0"/>
                </a:rPr>
                <a:t>20 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259D82DC-3FF5-B12B-47AC-F398D5C3BEC7}"/>
                </a:ext>
              </a:extLst>
            </p:cNvPr>
            <p:cNvSpPr txBox="1"/>
            <p:nvPr/>
          </p:nvSpPr>
          <p:spPr>
            <a:xfrm>
              <a:off x="2279580" y="2618267"/>
              <a:ext cx="63974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sz="1400" dirty="0">
                  <a:latin typeface="Corbel Light" panose="020B0303020204020204" pitchFamily="34" charset="0"/>
                </a:rPr>
                <a:t>10 </a:t>
              </a: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384ED14B-CC53-F444-5CF8-330C64FC35E1}"/>
                </a:ext>
              </a:extLst>
            </p:cNvPr>
            <p:cNvSpPr txBox="1"/>
            <p:nvPr/>
          </p:nvSpPr>
          <p:spPr>
            <a:xfrm>
              <a:off x="2279580" y="1758519"/>
              <a:ext cx="63974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sz="1400" dirty="0">
                  <a:latin typeface="Corbel Light" panose="020B0303020204020204" pitchFamily="34" charset="0"/>
                </a:rPr>
                <a:t>30 </a:t>
              </a:r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0E2F4234-05CA-906D-4E35-5DA68B929260}"/>
                </a:ext>
              </a:extLst>
            </p:cNvPr>
            <p:cNvSpPr txBox="1"/>
            <p:nvPr/>
          </p:nvSpPr>
          <p:spPr>
            <a:xfrm rot="16200000">
              <a:off x="1511040" y="2205906"/>
              <a:ext cx="193919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dirty="0">
                  <a:latin typeface="Corbel Light" panose="020B0303020204020204" pitchFamily="34" charset="0"/>
                </a:rPr>
                <a:t>Air temperature </a:t>
              </a:r>
              <a:r>
                <a:rPr lang="it-IT" sz="1400" dirty="0">
                  <a:latin typeface="Corbel Light" panose="020B0303020204020204" pitchFamily="34" charset="0"/>
                </a:rPr>
                <a:t>(°C)</a:t>
              </a:r>
              <a:r>
                <a:rPr lang="it-IT" dirty="0">
                  <a:latin typeface="Corbel Light" panose="020B0303020204020204" pitchFamily="34" charset="0"/>
                </a:rPr>
                <a:t> </a:t>
              </a:r>
            </a:p>
          </p:txBody>
        </p:sp>
        <p:grpSp>
          <p:nvGrpSpPr>
            <p:cNvPr id="21" name="Gruppo 20">
              <a:extLst>
                <a:ext uri="{FF2B5EF4-FFF2-40B4-BE49-F238E27FC236}">
                  <a16:creationId xmlns:a16="http://schemas.microsoft.com/office/drawing/2014/main" id="{D1A508AB-EC19-C769-F6F4-A17114257D74}"/>
                </a:ext>
              </a:extLst>
            </p:cNvPr>
            <p:cNvGrpSpPr/>
            <p:nvPr/>
          </p:nvGrpSpPr>
          <p:grpSpPr>
            <a:xfrm>
              <a:off x="2731430" y="3163236"/>
              <a:ext cx="6783254" cy="184666"/>
              <a:chOff x="2731430" y="3163236"/>
              <a:chExt cx="6783254" cy="184666"/>
            </a:xfrm>
          </p:grpSpPr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4FFA9CFB-701B-B7BA-BEFF-20D803FBE770}"/>
                  </a:ext>
                </a:extLst>
              </p:cNvPr>
              <p:cNvSpPr txBox="1"/>
              <p:nvPr/>
            </p:nvSpPr>
            <p:spPr>
              <a:xfrm>
                <a:off x="2731430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16/06 </a:t>
                </a:r>
              </a:p>
            </p:txBody>
          </p:sp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2BF024F5-7D3A-2273-6BEE-9D06BE856057}"/>
                  </a:ext>
                </a:extLst>
              </p:cNvPr>
              <p:cNvSpPr txBox="1"/>
              <p:nvPr/>
            </p:nvSpPr>
            <p:spPr>
              <a:xfrm>
                <a:off x="3609074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23/06 </a:t>
                </a:r>
              </a:p>
            </p:txBody>
          </p:sp>
          <p:sp>
            <p:nvSpPr>
              <p:cNvPr id="24" name="CasellaDiTesto 23">
                <a:extLst>
                  <a:ext uri="{FF2B5EF4-FFF2-40B4-BE49-F238E27FC236}">
                    <a16:creationId xmlns:a16="http://schemas.microsoft.com/office/drawing/2014/main" id="{0BCA10E1-52B7-16DA-44AC-284EBE55D0C0}"/>
                  </a:ext>
                </a:extLst>
              </p:cNvPr>
              <p:cNvSpPr txBox="1"/>
              <p:nvPr/>
            </p:nvSpPr>
            <p:spPr>
              <a:xfrm>
                <a:off x="4486718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30/06 </a:t>
                </a:r>
              </a:p>
            </p:txBody>
          </p:sp>
          <p:sp>
            <p:nvSpPr>
              <p:cNvPr id="25" name="CasellaDiTesto 24">
                <a:extLst>
                  <a:ext uri="{FF2B5EF4-FFF2-40B4-BE49-F238E27FC236}">
                    <a16:creationId xmlns:a16="http://schemas.microsoft.com/office/drawing/2014/main" id="{C57FF9DB-649F-2BD2-BB92-F5432DE48A43}"/>
                  </a:ext>
                </a:extLst>
              </p:cNvPr>
              <p:cNvSpPr txBox="1"/>
              <p:nvPr/>
            </p:nvSpPr>
            <p:spPr>
              <a:xfrm>
                <a:off x="5364362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07/07 </a:t>
                </a:r>
              </a:p>
            </p:txBody>
          </p:sp>
          <p:sp>
            <p:nvSpPr>
              <p:cNvPr id="26" name="CasellaDiTesto 25">
                <a:extLst>
                  <a:ext uri="{FF2B5EF4-FFF2-40B4-BE49-F238E27FC236}">
                    <a16:creationId xmlns:a16="http://schemas.microsoft.com/office/drawing/2014/main" id="{ED553CF6-35E1-02A2-20F2-4563587C0B2F}"/>
                  </a:ext>
                </a:extLst>
              </p:cNvPr>
              <p:cNvSpPr txBox="1"/>
              <p:nvPr/>
            </p:nvSpPr>
            <p:spPr>
              <a:xfrm>
                <a:off x="6242006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14/07 </a:t>
                </a:r>
              </a:p>
            </p:txBody>
          </p:sp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530FCFA1-4021-9162-3DD7-8D6FFBEACD9C}"/>
                  </a:ext>
                </a:extLst>
              </p:cNvPr>
              <p:cNvSpPr txBox="1"/>
              <p:nvPr/>
            </p:nvSpPr>
            <p:spPr>
              <a:xfrm>
                <a:off x="7119650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21/07 </a:t>
                </a:r>
              </a:p>
            </p:txBody>
          </p:sp>
          <p:sp>
            <p:nvSpPr>
              <p:cNvPr id="28" name="CasellaDiTesto 27">
                <a:extLst>
                  <a:ext uri="{FF2B5EF4-FFF2-40B4-BE49-F238E27FC236}">
                    <a16:creationId xmlns:a16="http://schemas.microsoft.com/office/drawing/2014/main" id="{08204679-7646-11C9-3FAD-0180FC3D0DB1}"/>
                  </a:ext>
                </a:extLst>
              </p:cNvPr>
              <p:cNvSpPr txBox="1"/>
              <p:nvPr/>
            </p:nvSpPr>
            <p:spPr>
              <a:xfrm>
                <a:off x="7997294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28/07 </a:t>
                </a:r>
              </a:p>
            </p:txBody>
          </p:sp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56D358F2-5AAB-1572-8E5E-6D2451E7ED53}"/>
                  </a:ext>
                </a:extLst>
              </p:cNvPr>
              <p:cNvSpPr txBox="1"/>
              <p:nvPr/>
            </p:nvSpPr>
            <p:spPr>
              <a:xfrm>
                <a:off x="8874936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04/08 </a:t>
                </a:r>
              </a:p>
            </p:txBody>
          </p:sp>
        </p:grpSp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52C5154C-A95B-00CB-9A48-20262565345A}"/>
              </a:ext>
            </a:extLst>
          </p:cNvPr>
          <p:cNvGrpSpPr/>
          <p:nvPr/>
        </p:nvGrpSpPr>
        <p:grpSpPr>
          <a:xfrm>
            <a:off x="1397579" y="3270088"/>
            <a:ext cx="7240744" cy="2981220"/>
            <a:chOff x="2273940" y="3507448"/>
            <a:chExt cx="7240744" cy="2981220"/>
          </a:xfrm>
        </p:grpSpPr>
        <p:pic>
          <p:nvPicPr>
            <p:cNvPr id="31" name="Immagine 30">
              <a:extLst>
                <a:ext uri="{FF2B5EF4-FFF2-40B4-BE49-F238E27FC236}">
                  <a16:creationId xmlns:a16="http://schemas.microsoft.com/office/drawing/2014/main" id="{9F84674C-185A-96E3-6D5A-69ECEBC4CD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07"/>
            <a:stretch/>
          </p:blipFill>
          <p:spPr>
            <a:xfrm>
              <a:off x="2454430" y="3630875"/>
              <a:ext cx="6985883" cy="2857793"/>
            </a:xfrm>
            <a:prstGeom prst="rect">
              <a:avLst/>
            </a:prstGeom>
          </p:spPr>
        </p:pic>
        <p:sp>
          <p:nvSpPr>
            <p:cNvPr id="32" name="Rettangolo 31">
              <a:extLst>
                <a:ext uri="{FF2B5EF4-FFF2-40B4-BE49-F238E27FC236}">
                  <a16:creationId xmlns:a16="http://schemas.microsoft.com/office/drawing/2014/main" id="{6A64D07B-75EB-A33B-5E8C-285565C5B059}"/>
                </a:ext>
              </a:extLst>
            </p:cNvPr>
            <p:cNvSpPr/>
            <p:nvPr/>
          </p:nvSpPr>
          <p:spPr>
            <a:xfrm>
              <a:off x="7511221" y="3557054"/>
              <a:ext cx="1065619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orbel Light" panose="020B0303020204020204" pitchFamily="34" charset="0"/>
              </a:endParaRPr>
            </a:p>
          </p:txBody>
        </p:sp>
        <p:sp>
          <p:nvSpPr>
            <p:cNvPr id="33" name="Rettangolo 32">
              <a:extLst>
                <a:ext uri="{FF2B5EF4-FFF2-40B4-BE49-F238E27FC236}">
                  <a16:creationId xmlns:a16="http://schemas.microsoft.com/office/drawing/2014/main" id="{4B588658-C6F4-D291-B188-95C0F5CC9544}"/>
                </a:ext>
              </a:extLst>
            </p:cNvPr>
            <p:cNvSpPr/>
            <p:nvPr/>
          </p:nvSpPr>
          <p:spPr>
            <a:xfrm>
              <a:off x="2661920" y="3507448"/>
              <a:ext cx="303128" cy="28577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orbel Light" panose="020B0303020204020204" pitchFamily="34" charset="0"/>
              </a:endParaRPr>
            </a:p>
          </p:txBody>
        </p:sp>
        <p:sp>
          <p:nvSpPr>
            <p:cNvPr id="34" name="CasellaDiTesto 33">
              <a:extLst>
                <a:ext uri="{FF2B5EF4-FFF2-40B4-BE49-F238E27FC236}">
                  <a16:creationId xmlns:a16="http://schemas.microsoft.com/office/drawing/2014/main" id="{E0D2BB32-8C52-B4B0-CEF1-0F4488F85157}"/>
                </a:ext>
              </a:extLst>
            </p:cNvPr>
            <p:cNvSpPr txBox="1"/>
            <p:nvPr/>
          </p:nvSpPr>
          <p:spPr>
            <a:xfrm>
              <a:off x="2279580" y="3842449"/>
              <a:ext cx="63974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sz="1400" dirty="0">
                  <a:latin typeface="Corbel Light" panose="020B0303020204020204" pitchFamily="34" charset="0"/>
                </a:rPr>
                <a:t>0.5 </a:t>
              </a:r>
            </a:p>
          </p:txBody>
        </p:sp>
        <p:sp>
          <p:nvSpPr>
            <p:cNvPr id="35" name="CasellaDiTesto 34">
              <a:extLst>
                <a:ext uri="{FF2B5EF4-FFF2-40B4-BE49-F238E27FC236}">
                  <a16:creationId xmlns:a16="http://schemas.microsoft.com/office/drawing/2014/main" id="{194B6791-61EB-2B7D-060A-BB5568110DEC}"/>
                </a:ext>
              </a:extLst>
            </p:cNvPr>
            <p:cNvSpPr txBox="1"/>
            <p:nvPr/>
          </p:nvSpPr>
          <p:spPr>
            <a:xfrm>
              <a:off x="2320118" y="4309878"/>
              <a:ext cx="599210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sz="1400" dirty="0">
                  <a:latin typeface="Corbel Light" panose="020B0303020204020204" pitchFamily="34" charset="0"/>
                </a:rPr>
                <a:t>0.4 </a:t>
              </a:r>
            </a:p>
          </p:txBody>
        </p:sp>
        <p:sp>
          <p:nvSpPr>
            <p:cNvPr id="36" name="CasellaDiTesto 35">
              <a:extLst>
                <a:ext uri="{FF2B5EF4-FFF2-40B4-BE49-F238E27FC236}">
                  <a16:creationId xmlns:a16="http://schemas.microsoft.com/office/drawing/2014/main" id="{467D0302-3267-FA28-BBEF-1CA42B32E9FC}"/>
                </a:ext>
              </a:extLst>
            </p:cNvPr>
            <p:cNvSpPr txBox="1"/>
            <p:nvPr/>
          </p:nvSpPr>
          <p:spPr>
            <a:xfrm>
              <a:off x="2316595" y="4777307"/>
              <a:ext cx="599210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sz="1400" dirty="0">
                  <a:latin typeface="Corbel Light" panose="020B0303020204020204" pitchFamily="34" charset="0"/>
                </a:rPr>
                <a:t>0.3 </a:t>
              </a:r>
            </a:p>
          </p:txBody>
        </p:sp>
        <p:sp>
          <p:nvSpPr>
            <p:cNvPr id="37" name="CasellaDiTesto 36">
              <a:extLst>
                <a:ext uri="{FF2B5EF4-FFF2-40B4-BE49-F238E27FC236}">
                  <a16:creationId xmlns:a16="http://schemas.microsoft.com/office/drawing/2014/main" id="{EE62A8EC-1772-70B3-9FBE-257E00100401}"/>
                </a:ext>
              </a:extLst>
            </p:cNvPr>
            <p:cNvSpPr txBox="1"/>
            <p:nvPr/>
          </p:nvSpPr>
          <p:spPr>
            <a:xfrm>
              <a:off x="2316595" y="5271821"/>
              <a:ext cx="599210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sz="1400" dirty="0">
                  <a:latin typeface="Corbel Light" panose="020B0303020204020204" pitchFamily="34" charset="0"/>
                </a:rPr>
                <a:t>0.2 </a:t>
              </a:r>
            </a:p>
          </p:txBody>
        </p:sp>
        <p:sp>
          <p:nvSpPr>
            <p:cNvPr id="38" name="CasellaDiTesto 37">
              <a:extLst>
                <a:ext uri="{FF2B5EF4-FFF2-40B4-BE49-F238E27FC236}">
                  <a16:creationId xmlns:a16="http://schemas.microsoft.com/office/drawing/2014/main" id="{71F38604-275E-6F83-81D7-C3962463213E}"/>
                </a:ext>
              </a:extLst>
            </p:cNvPr>
            <p:cNvSpPr txBox="1"/>
            <p:nvPr/>
          </p:nvSpPr>
          <p:spPr>
            <a:xfrm>
              <a:off x="2316595" y="5744776"/>
              <a:ext cx="599210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sz="1400" dirty="0">
                  <a:latin typeface="Corbel Light" panose="020B0303020204020204" pitchFamily="34" charset="0"/>
                </a:rPr>
                <a:t>0.1 </a:t>
              </a:r>
            </a:p>
          </p:txBody>
        </p:sp>
        <p:grpSp>
          <p:nvGrpSpPr>
            <p:cNvPr id="39" name="Gruppo 38">
              <a:extLst>
                <a:ext uri="{FF2B5EF4-FFF2-40B4-BE49-F238E27FC236}">
                  <a16:creationId xmlns:a16="http://schemas.microsoft.com/office/drawing/2014/main" id="{FE8EB720-648C-CEB2-CE51-10770F799E54}"/>
                </a:ext>
              </a:extLst>
            </p:cNvPr>
            <p:cNvGrpSpPr/>
            <p:nvPr/>
          </p:nvGrpSpPr>
          <p:grpSpPr>
            <a:xfrm>
              <a:off x="2731430" y="6293462"/>
              <a:ext cx="6783254" cy="184666"/>
              <a:chOff x="2731430" y="3163236"/>
              <a:chExt cx="6783254" cy="184666"/>
            </a:xfrm>
          </p:grpSpPr>
          <p:sp>
            <p:nvSpPr>
              <p:cNvPr id="43" name="CasellaDiTesto 42">
                <a:extLst>
                  <a:ext uri="{FF2B5EF4-FFF2-40B4-BE49-F238E27FC236}">
                    <a16:creationId xmlns:a16="http://schemas.microsoft.com/office/drawing/2014/main" id="{42644A72-1D8D-1BFC-8A6F-3864F80C32B2}"/>
                  </a:ext>
                </a:extLst>
              </p:cNvPr>
              <p:cNvSpPr txBox="1"/>
              <p:nvPr/>
            </p:nvSpPr>
            <p:spPr>
              <a:xfrm>
                <a:off x="2731430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16/06 </a:t>
                </a:r>
              </a:p>
            </p:txBody>
          </p:sp>
          <p:sp>
            <p:nvSpPr>
              <p:cNvPr id="44" name="CasellaDiTesto 43">
                <a:extLst>
                  <a:ext uri="{FF2B5EF4-FFF2-40B4-BE49-F238E27FC236}">
                    <a16:creationId xmlns:a16="http://schemas.microsoft.com/office/drawing/2014/main" id="{22670047-2AE4-9882-3D06-FD7388C8215D}"/>
                  </a:ext>
                </a:extLst>
              </p:cNvPr>
              <p:cNvSpPr txBox="1"/>
              <p:nvPr/>
            </p:nvSpPr>
            <p:spPr>
              <a:xfrm>
                <a:off x="3609074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23/06 </a:t>
                </a:r>
              </a:p>
            </p:txBody>
          </p:sp>
          <p:sp>
            <p:nvSpPr>
              <p:cNvPr id="45" name="CasellaDiTesto 44">
                <a:extLst>
                  <a:ext uri="{FF2B5EF4-FFF2-40B4-BE49-F238E27FC236}">
                    <a16:creationId xmlns:a16="http://schemas.microsoft.com/office/drawing/2014/main" id="{B9B8D8DE-E761-FB19-3303-279E6CF0A45A}"/>
                  </a:ext>
                </a:extLst>
              </p:cNvPr>
              <p:cNvSpPr txBox="1"/>
              <p:nvPr/>
            </p:nvSpPr>
            <p:spPr>
              <a:xfrm>
                <a:off x="4486718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30/06 </a:t>
                </a:r>
              </a:p>
            </p:txBody>
          </p:sp>
          <p:sp>
            <p:nvSpPr>
              <p:cNvPr id="46" name="CasellaDiTesto 45">
                <a:extLst>
                  <a:ext uri="{FF2B5EF4-FFF2-40B4-BE49-F238E27FC236}">
                    <a16:creationId xmlns:a16="http://schemas.microsoft.com/office/drawing/2014/main" id="{6484E7F9-1CD1-F93F-ED2C-B283218281EA}"/>
                  </a:ext>
                </a:extLst>
              </p:cNvPr>
              <p:cNvSpPr txBox="1"/>
              <p:nvPr/>
            </p:nvSpPr>
            <p:spPr>
              <a:xfrm>
                <a:off x="5364362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07/07 </a:t>
                </a:r>
              </a:p>
            </p:txBody>
          </p:sp>
          <p:sp>
            <p:nvSpPr>
              <p:cNvPr id="47" name="CasellaDiTesto 46">
                <a:extLst>
                  <a:ext uri="{FF2B5EF4-FFF2-40B4-BE49-F238E27FC236}">
                    <a16:creationId xmlns:a16="http://schemas.microsoft.com/office/drawing/2014/main" id="{DF3944D9-B203-16E4-CE6A-224EFA61129D}"/>
                  </a:ext>
                </a:extLst>
              </p:cNvPr>
              <p:cNvSpPr txBox="1"/>
              <p:nvPr/>
            </p:nvSpPr>
            <p:spPr>
              <a:xfrm>
                <a:off x="6242006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14/07 </a:t>
                </a:r>
              </a:p>
            </p:txBody>
          </p:sp>
          <p:sp>
            <p:nvSpPr>
              <p:cNvPr id="48" name="CasellaDiTesto 47">
                <a:extLst>
                  <a:ext uri="{FF2B5EF4-FFF2-40B4-BE49-F238E27FC236}">
                    <a16:creationId xmlns:a16="http://schemas.microsoft.com/office/drawing/2014/main" id="{E5EE1084-636E-D3D0-EB51-D456FF5D1902}"/>
                  </a:ext>
                </a:extLst>
              </p:cNvPr>
              <p:cNvSpPr txBox="1"/>
              <p:nvPr/>
            </p:nvSpPr>
            <p:spPr>
              <a:xfrm>
                <a:off x="7119650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21/07 </a:t>
                </a:r>
              </a:p>
            </p:txBody>
          </p:sp>
          <p:sp>
            <p:nvSpPr>
              <p:cNvPr id="49" name="CasellaDiTesto 48">
                <a:extLst>
                  <a:ext uri="{FF2B5EF4-FFF2-40B4-BE49-F238E27FC236}">
                    <a16:creationId xmlns:a16="http://schemas.microsoft.com/office/drawing/2014/main" id="{46ED2C4A-D407-C2E1-757B-654420D65502}"/>
                  </a:ext>
                </a:extLst>
              </p:cNvPr>
              <p:cNvSpPr txBox="1"/>
              <p:nvPr/>
            </p:nvSpPr>
            <p:spPr>
              <a:xfrm>
                <a:off x="7997294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28/07 </a:t>
                </a:r>
              </a:p>
            </p:txBody>
          </p:sp>
          <p:sp>
            <p:nvSpPr>
              <p:cNvPr id="50" name="CasellaDiTesto 49">
                <a:extLst>
                  <a:ext uri="{FF2B5EF4-FFF2-40B4-BE49-F238E27FC236}">
                    <a16:creationId xmlns:a16="http://schemas.microsoft.com/office/drawing/2014/main" id="{B16F6E32-093C-3610-8784-DE3EBBF52DB4}"/>
                  </a:ext>
                </a:extLst>
              </p:cNvPr>
              <p:cNvSpPr txBox="1"/>
              <p:nvPr/>
            </p:nvSpPr>
            <p:spPr>
              <a:xfrm>
                <a:off x="8874936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04/08 </a:t>
                </a:r>
              </a:p>
            </p:txBody>
          </p:sp>
        </p:grpSp>
        <p:cxnSp>
          <p:nvCxnSpPr>
            <p:cNvPr id="40" name="Connettore diritto 39">
              <a:extLst>
                <a:ext uri="{FF2B5EF4-FFF2-40B4-BE49-F238E27FC236}">
                  <a16:creationId xmlns:a16="http://schemas.microsoft.com/office/drawing/2014/main" id="{4A9D36FF-4081-FDDB-7383-02E3EA5BD291}"/>
                </a:ext>
              </a:extLst>
            </p:cNvPr>
            <p:cNvCxnSpPr/>
            <p:nvPr/>
          </p:nvCxnSpPr>
          <p:spPr>
            <a:xfrm>
              <a:off x="5668996" y="3787886"/>
              <a:ext cx="0" cy="2596929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diritto 40">
              <a:extLst>
                <a:ext uri="{FF2B5EF4-FFF2-40B4-BE49-F238E27FC236}">
                  <a16:creationId xmlns:a16="http://schemas.microsoft.com/office/drawing/2014/main" id="{13FA7739-1280-6166-8EA6-CD3D7A6D84D3}"/>
                </a:ext>
              </a:extLst>
            </p:cNvPr>
            <p:cNvCxnSpPr/>
            <p:nvPr/>
          </p:nvCxnSpPr>
          <p:spPr>
            <a:xfrm>
              <a:off x="8828756" y="3768311"/>
              <a:ext cx="0" cy="2596929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770725EE-6253-EDBB-BF65-8AC83BEEED6F}"/>
                </a:ext>
              </a:extLst>
            </p:cNvPr>
            <p:cNvSpPr txBox="1"/>
            <p:nvPr/>
          </p:nvSpPr>
          <p:spPr>
            <a:xfrm rot="16200000">
              <a:off x="1442845" y="4956749"/>
              <a:ext cx="193919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dirty="0" err="1">
                  <a:latin typeface="Corbel Light" panose="020B0303020204020204" pitchFamily="34" charset="0"/>
                </a:rPr>
                <a:t>Soil</a:t>
              </a:r>
              <a:r>
                <a:rPr lang="it-IT" dirty="0">
                  <a:latin typeface="Corbel Light" panose="020B0303020204020204" pitchFamily="34" charset="0"/>
                </a:rPr>
                <a:t> </a:t>
              </a:r>
              <a:r>
                <a:rPr lang="it-IT" dirty="0" err="1">
                  <a:latin typeface="Corbel Light" panose="020B0303020204020204" pitchFamily="34" charset="0"/>
                </a:rPr>
                <a:t>humidity</a:t>
              </a:r>
              <a:r>
                <a:rPr lang="it-IT" dirty="0">
                  <a:latin typeface="Corbel Light" panose="020B0303020204020204" pitchFamily="34" charset="0"/>
                </a:rPr>
                <a:t> </a:t>
              </a:r>
              <a:r>
                <a:rPr lang="it-IT" sz="1400" dirty="0">
                  <a:latin typeface="Corbel Light" panose="020B0303020204020204" pitchFamily="34" charset="0"/>
                </a:rPr>
                <a:t>(°C)</a:t>
              </a:r>
              <a:r>
                <a:rPr lang="it-IT" dirty="0">
                  <a:latin typeface="Corbel Light" panose="020B0303020204020204" pitchFamily="34" charset="0"/>
                </a:rPr>
                <a:t> </a:t>
              </a:r>
            </a:p>
          </p:txBody>
        </p:sp>
      </p:grpSp>
      <p:cxnSp>
        <p:nvCxnSpPr>
          <p:cNvPr id="51" name="Connettore diritto 50">
            <a:extLst>
              <a:ext uri="{FF2B5EF4-FFF2-40B4-BE49-F238E27FC236}">
                <a16:creationId xmlns:a16="http://schemas.microsoft.com/office/drawing/2014/main" id="{95F56005-DF23-E6BD-31D7-5BDEDEAB6B01}"/>
              </a:ext>
            </a:extLst>
          </p:cNvPr>
          <p:cNvCxnSpPr/>
          <p:nvPr/>
        </p:nvCxnSpPr>
        <p:spPr>
          <a:xfrm>
            <a:off x="8959097" y="2002137"/>
            <a:ext cx="390051" cy="0"/>
          </a:xfrm>
          <a:prstGeom prst="line">
            <a:avLst/>
          </a:prstGeom>
          <a:ln w="19050">
            <a:solidFill>
              <a:srgbClr val="C04F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diritto 51">
            <a:extLst>
              <a:ext uri="{FF2B5EF4-FFF2-40B4-BE49-F238E27FC236}">
                <a16:creationId xmlns:a16="http://schemas.microsoft.com/office/drawing/2014/main" id="{E8518FDD-2AFA-8586-7F35-9C3C89509D6A}"/>
              </a:ext>
            </a:extLst>
          </p:cNvPr>
          <p:cNvCxnSpPr/>
          <p:nvPr/>
        </p:nvCxnSpPr>
        <p:spPr>
          <a:xfrm>
            <a:off x="8959097" y="2270742"/>
            <a:ext cx="390051" cy="0"/>
          </a:xfrm>
          <a:prstGeom prst="line">
            <a:avLst/>
          </a:prstGeom>
          <a:ln w="19050">
            <a:solidFill>
              <a:srgbClr val="77C5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F1F815E6-34BA-98E5-84F6-B35561DB72E7}"/>
              </a:ext>
            </a:extLst>
          </p:cNvPr>
          <p:cNvSpPr txBox="1"/>
          <p:nvPr/>
        </p:nvSpPr>
        <p:spPr>
          <a:xfrm>
            <a:off x="9462066" y="1863637"/>
            <a:ext cx="193919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it-IT" dirty="0">
                <a:latin typeface="Corbel Light" panose="020B0303020204020204" pitchFamily="34" charset="0"/>
              </a:rPr>
              <a:t>under the shelter</a:t>
            </a:r>
          </a:p>
        </p:txBody>
      </p: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11D1C60A-1317-2D52-A6D1-593AB8FF9DA4}"/>
              </a:ext>
            </a:extLst>
          </p:cNvPr>
          <p:cNvSpPr txBox="1"/>
          <p:nvPr/>
        </p:nvSpPr>
        <p:spPr>
          <a:xfrm>
            <a:off x="9462066" y="2132242"/>
            <a:ext cx="193919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it-IT" dirty="0" err="1">
                <a:latin typeface="Corbel Light" panose="020B0303020204020204" pitchFamily="34" charset="0"/>
              </a:rPr>
              <a:t>outside</a:t>
            </a:r>
            <a:endParaRPr lang="it-IT" dirty="0">
              <a:latin typeface="Corbel Light" panose="020B0303020204020204" pitchFamily="34" charset="0"/>
            </a:endParaRPr>
          </a:p>
        </p:txBody>
      </p:sp>
      <p:cxnSp>
        <p:nvCxnSpPr>
          <p:cNvPr id="55" name="Connettore diritto 54">
            <a:extLst>
              <a:ext uri="{FF2B5EF4-FFF2-40B4-BE49-F238E27FC236}">
                <a16:creationId xmlns:a16="http://schemas.microsoft.com/office/drawing/2014/main" id="{AA582930-4207-2644-B646-711062693E66}"/>
              </a:ext>
            </a:extLst>
          </p:cNvPr>
          <p:cNvCxnSpPr/>
          <p:nvPr/>
        </p:nvCxnSpPr>
        <p:spPr>
          <a:xfrm>
            <a:off x="9038390" y="4235930"/>
            <a:ext cx="390051" cy="0"/>
          </a:xfrm>
          <a:prstGeom prst="line">
            <a:avLst/>
          </a:prstGeom>
          <a:ln w="19050">
            <a:solidFill>
              <a:srgbClr val="C04F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diritto 55">
            <a:extLst>
              <a:ext uri="{FF2B5EF4-FFF2-40B4-BE49-F238E27FC236}">
                <a16:creationId xmlns:a16="http://schemas.microsoft.com/office/drawing/2014/main" id="{BFC5EAEE-E9AF-E52F-EE6B-FE5B5A467FCC}"/>
              </a:ext>
            </a:extLst>
          </p:cNvPr>
          <p:cNvCxnSpPr/>
          <p:nvPr/>
        </p:nvCxnSpPr>
        <p:spPr>
          <a:xfrm>
            <a:off x="9038390" y="4504535"/>
            <a:ext cx="390051" cy="0"/>
          </a:xfrm>
          <a:prstGeom prst="line">
            <a:avLst/>
          </a:prstGeom>
          <a:ln w="19050">
            <a:solidFill>
              <a:srgbClr val="77C5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62F6B563-65E9-702F-00C4-3294BD0D1D90}"/>
              </a:ext>
            </a:extLst>
          </p:cNvPr>
          <p:cNvSpPr txBox="1"/>
          <p:nvPr/>
        </p:nvSpPr>
        <p:spPr>
          <a:xfrm>
            <a:off x="9541359" y="4097430"/>
            <a:ext cx="193919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it-IT" dirty="0" err="1">
                <a:latin typeface="Corbel Light" panose="020B0303020204020204" pitchFamily="34" charset="0"/>
              </a:rPr>
              <a:t>whole</a:t>
            </a:r>
            <a:endParaRPr lang="it-IT" dirty="0">
              <a:latin typeface="Corbel Light" panose="020B0303020204020204" pitchFamily="34" charset="0"/>
            </a:endParaRP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AF31C08C-C6DF-8569-D4B8-8A05183FC283}"/>
              </a:ext>
            </a:extLst>
          </p:cNvPr>
          <p:cNvSpPr txBox="1"/>
          <p:nvPr/>
        </p:nvSpPr>
        <p:spPr>
          <a:xfrm>
            <a:off x="9541359" y="4366035"/>
            <a:ext cx="193919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it-IT" dirty="0">
                <a:latin typeface="Corbel Light" panose="020B0303020204020204" pitchFamily="34" charset="0"/>
              </a:rPr>
              <a:t>control</a:t>
            </a:r>
          </a:p>
        </p:txBody>
      </p:sp>
      <p:cxnSp>
        <p:nvCxnSpPr>
          <p:cNvPr id="59" name="Connettore diritto 58">
            <a:extLst>
              <a:ext uri="{FF2B5EF4-FFF2-40B4-BE49-F238E27FC236}">
                <a16:creationId xmlns:a16="http://schemas.microsoft.com/office/drawing/2014/main" id="{395D73EC-0ABB-0B45-4DB6-60D8FD1D0320}"/>
              </a:ext>
            </a:extLst>
          </p:cNvPr>
          <p:cNvCxnSpPr/>
          <p:nvPr/>
        </p:nvCxnSpPr>
        <p:spPr>
          <a:xfrm>
            <a:off x="9038390" y="4813885"/>
            <a:ext cx="390051" cy="0"/>
          </a:xfrm>
          <a:prstGeom prst="line">
            <a:avLst/>
          </a:prstGeom>
          <a:ln w="19050">
            <a:solidFill>
              <a:srgbClr val="89A8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diritto 59">
            <a:extLst>
              <a:ext uri="{FF2B5EF4-FFF2-40B4-BE49-F238E27FC236}">
                <a16:creationId xmlns:a16="http://schemas.microsoft.com/office/drawing/2014/main" id="{53A66D1D-442E-0F11-FB1A-D7ABB5342F72}"/>
              </a:ext>
            </a:extLst>
          </p:cNvPr>
          <p:cNvCxnSpPr/>
          <p:nvPr/>
        </p:nvCxnSpPr>
        <p:spPr>
          <a:xfrm>
            <a:off x="9038390" y="5082490"/>
            <a:ext cx="390051" cy="0"/>
          </a:xfrm>
          <a:prstGeom prst="line">
            <a:avLst/>
          </a:prstGeom>
          <a:ln w="19050">
            <a:solidFill>
              <a:srgbClr val="FEDC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961417C4-9E5D-A03D-2717-613EF4660ACC}"/>
              </a:ext>
            </a:extLst>
          </p:cNvPr>
          <p:cNvSpPr txBox="1"/>
          <p:nvPr/>
        </p:nvSpPr>
        <p:spPr>
          <a:xfrm>
            <a:off x="9541359" y="4675385"/>
            <a:ext cx="1939190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r>
              <a:rPr lang="it-IT" dirty="0">
                <a:latin typeface="Corbel Light" panose="020B0303020204020204" pitchFamily="34" charset="0"/>
              </a:rPr>
              <a:t>late</a:t>
            </a:r>
          </a:p>
        </p:txBody>
      </p: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CABAE872-6702-EC61-B413-EF8A6A2AD7B8}"/>
              </a:ext>
            </a:extLst>
          </p:cNvPr>
          <p:cNvSpPr txBox="1"/>
          <p:nvPr/>
        </p:nvSpPr>
        <p:spPr>
          <a:xfrm>
            <a:off x="9541359" y="4943990"/>
            <a:ext cx="1939190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r>
              <a:rPr lang="it-IT" dirty="0" err="1">
                <a:latin typeface="Corbel Light" panose="020B0303020204020204" pitchFamily="34" charset="0"/>
              </a:rPr>
              <a:t>early</a:t>
            </a:r>
            <a:endParaRPr lang="it-IT" dirty="0">
              <a:latin typeface="Corbel Light" panose="020B0303020204020204" pitchFamily="34" charset="0"/>
            </a:endParaRPr>
          </a:p>
        </p:txBody>
      </p:sp>
      <p:sp>
        <p:nvSpPr>
          <p:cNvPr id="63" name="Rettangolo 62">
            <a:extLst>
              <a:ext uri="{FF2B5EF4-FFF2-40B4-BE49-F238E27FC236}">
                <a16:creationId xmlns:a16="http://schemas.microsoft.com/office/drawing/2014/main" id="{51D113D6-17FC-3346-05F8-D0F7D28D543B}"/>
              </a:ext>
            </a:extLst>
          </p:cNvPr>
          <p:cNvSpPr/>
          <p:nvPr/>
        </p:nvSpPr>
        <p:spPr>
          <a:xfrm>
            <a:off x="953095" y="3270088"/>
            <a:ext cx="9972292" cy="308941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78112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D8D41-0EA7-51CC-D83F-67668CB29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BD1BD343-FBD8-6960-FFC4-E5D85C2F0D3E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21D48A6-552E-2E35-3EAC-3925EECA27A9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accent4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F031D95-3E95-D68C-2A6B-11BBB331458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59510"/>
            <a:ext cx="377885" cy="540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BDE3EED-0D32-4937-E434-42E29BDE5B4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59510"/>
            <a:ext cx="255322" cy="540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B41F31DA-73AE-FBE5-2E81-C4440F705E6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59510"/>
            <a:ext cx="462433" cy="540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9CECDAC-E44F-EA06-A7D3-3522D7455EA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59510"/>
            <a:ext cx="778162" cy="54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3859DCEF-9127-A28D-ED41-9D392A35AF0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0000" t="12141" r="7816" b="5644"/>
          <a:stretch>
            <a:fillRect/>
          </a:stretch>
        </p:blipFill>
        <p:spPr>
          <a:xfrm>
            <a:off x="1918948" y="59510"/>
            <a:ext cx="434483" cy="54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91670C38-9967-4E8D-712A-2AF5A464069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48570" t="5467" r="772" b="45911"/>
          <a:stretch>
            <a:fillRect/>
          </a:stretch>
        </p:blipFill>
        <p:spPr>
          <a:xfrm>
            <a:off x="2408511" y="59510"/>
            <a:ext cx="581937" cy="54000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DB924F2-6127-6794-F3A3-1E6791A9BC5B}"/>
              </a:ext>
            </a:extLst>
          </p:cNvPr>
          <p:cNvSpPr txBox="1"/>
          <p:nvPr/>
        </p:nvSpPr>
        <p:spPr>
          <a:xfrm>
            <a:off x="10645314" y="129455"/>
            <a:ext cx="1137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RESULTS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B3880BE-2E65-1F9F-3F4F-B38E466637AC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2E4CB154-A209-1443-D49A-612E29463DF6}"/>
              </a:ext>
            </a:extLst>
          </p:cNvPr>
          <p:cNvGrpSpPr/>
          <p:nvPr/>
        </p:nvGrpSpPr>
        <p:grpSpPr>
          <a:xfrm>
            <a:off x="1256079" y="1071290"/>
            <a:ext cx="7235104" cy="1973091"/>
            <a:chOff x="2279580" y="1374811"/>
            <a:chExt cx="7235104" cy="1973091"/>
          </a:xfrm>
        </p:grpSpPr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FF60D76C-E86B-3899-E3C3-C376D9112F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177"/>
            <a:stretch/>
          </p:blipFill>
          <p:spPr>
            <a:xfrm>
              <a:off x="2454430" y="1468559"/>
              <a:ext cx="7060254" cy="1879343"/>
            </a:xfrm>
            <a:prstGeom prst="rect">
              <a:avLst/>
            </a:prstGeom>
          </p:spPr>
        </p:pic>
        <p:sp>
          <p:nvSpPr>
            <p:cNvPr id="15" name="Rettangolo 14">
              <a:extLst>
                <a:ext uri="{FF2B5EF4-FFF2-40B4-BE49-F238E27FC236}">
                  <a16:creationId xmlns:a16="http://schemas.microsoft.com/office/drawing/2014/main" id="{A9CE2B31-32D2-8264-E986-CB0BA42313B1}"/>
                </a:ext>
              </a:extLst>
            </p:cNvPr>
            <p:cNvSpPr/>
            <p:nvPr/>
          </p:nvSpPr>
          <p:spPr>
            <a:xfrm>
              <a:off x="7511222" y="1394738"/>
              <a:ext cx="78782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orbel Light" panose="020B0303020204020204" pitchFamily="34" charset="0"/>
              </a:endParaRPr>
            </a:p>
          </p:txBody>
        </p:sp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id="{5973F825-1E8B-2FF8-DCCE-FEF0B8863186}"/>
                </a:ext>
              </a:extLst>
            </p:cNvPr>
            <p:cNvSpPr/>
            <p:nvPr/>
          </p:nvSpPr>
          <p:spPr>
            <a:xfrm>
              <a:off x="2783840" y="1694266"/>
              <a:ext cx="181208" cy="12978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orbel Light" panose="020B0303020204020204" pitchFamily="34" charset="0"/>
              </a:endParaRP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F94186FC-5342-93B9-C9CE-A71177D020AC}"/>
                </a:ext>
              </a:extLst>
            </p:cNvPr>
            <p:cNvSpPr txBox="1"/>
            <p:nvPr/>
          </p:nvSpPr>
          <p:spPr>
            <a:xfrm>
              <a:off x="2279580" y="2188393"/>
              <a:ext cx="63974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sz="1400" dirty="0">
                  <a:latin typeface="Corbel Light" panose="020B0303020204020204" pitchFamily="34" charset="0"/>
                </a:rPr>
                <a:t>20 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6AE51125-DB31-22A8-1FD2-84A365336787}"/>
                </a:ext>
              </a:extLst>
            </p:cNvPr>
            <p:cNvSpPr txBox="1"/>
            <p:nvPr/>
          </p:nvSpPr>
          <p:spPr>
            <a:xfrm>
              <a:off x="2279580" y="2618267"/>
              <a:ext cx="63974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sz="1400" dirty="0">
                  <a:latin typeface="Corbel Light" panose="020B0303020204020204" pitchFamily="34" charset="0"/>
                </a:rPr>
                <a:t>10 </a:t>
              </a: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EAC72B67-D1A1-C5B9-8345-05415F80172A}"/>
                </a:ext>
              </a:extLst>
            </p:cNvPr>
            <p:cNvSpPr txBox="1"/>
            <p:nvPr/>
          </p:nvSpPr>
          <p:spPr>
            <a:xfrm>
              <a:off x="2279580" y="1758519"/>
              <a:ext cx="63974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sz="1400" dirty="0">
                  <a:latin typeface="Corbel Light" panose="020B0303020204020204" pitchFamily="34" charset="0"/>
                </a:rPr>
                <a:t>30 </a:t>
              </a:r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3CCE1466-2B53-E7FB-105B-A91610527C1E}"/>
                </a:ext>
              </a:extLst>
            </p:cNvPr>
            <p:cNvSpPr txBox="1"/>
            <p:nvPr/>
          </p:nvSpPr>
          <p:spPr>
            <a:xfrm rot="16200000">
              <a:off x="1511040" y="2205906"/>
              <a:ext cx="193919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dirty="0">
                  <a:latin typeface="Corbel Light" panose="020B0303020204020204" pitchFamily="34" charset="0"/>
                </a:rPr>
                <a:t>Air temperature </a:t>
              </a:r>
              <a:r>
                <a:rPr lang="it-IT" sz="1400" dirty="0">
                  <a:latin typeface="Corbel Light" panose="020B0303020204020204" pitchFamily="34" charset="0"/>
                </a:rPr>
                <a:t>(°C)</a:t>
              </a:r>
              <a:r>
                <a:rPr lang="it-IT" dirty="0">
                  <a:latin typeface="Corbel Light" panose="020B0303020204020204" pitchFamily="34" charset="0"/>
                </a:rPr>
                <a:t> </a:t>
              </a:r>
            </a:p>
          </p:txBody>
        </p:sp>
        <p:grpSp>
          <p:nvGrpSpPr>
            <p:cNvPr id="21" name="Gruppo 20">
              <a:extLst>
                <a:ext uri="{FF2B5EF4-FFF2-40B4-BE49-F238E27FC236}">
                  <a16:creationId xmlns:a16="http://schemas.microsoft.com/office/drawing/2014/main" id="{AE561EF7-DA0E-9673-F0DF-12C5AB40F918}"/>
                </a:ext>
              </a:extLst>
            </p:cNvPr>
            <p:cNvGrpSpPr/>
            <p:nvPr/>
          </p:nvGrpSpPr>
          <p:grpSpPr>
            <a:xfrm>
              <a:off x="2731430" y="3163236"/>
              <a:ext cx="6783254" cy="184666"/>
              <a:chOff x="2731430" y="3163236"/>
              <a:chExt cx="6783254" cy="184666"/>
            </a:xfrm>
          </p:grpSpPr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20F6FD26-FDB2-AF32-C8F9-C70A7E0BA0E2}"/>
                  </a:ext>
                </a:extLst>
              </p:cNvPr>
              <p:cNvSpPr txBox="1"/>
              <p:nvPr/>
            </p:nvSpPr>
            <p:spPr>
              <a:xfrm>
                <a:off x="2731430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16/06 </a:t>
                </a:r>
              </a:p>
            </p:txBody>
          </p:sp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0CD7A3FF-6FC2-A10C-3811-AE31C168A1B0}"/>
                  </a:ext>
                </a:extLst>
              </p:cNvPr>
              <p:cNvSpPr txBox="1"/>
              <p:nvPr/>
            </p:nvSpPr>
            <p:spPr>
              <a:xfrm>
                <a:off x="3609074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23/06 </a:t>
                </a:r>
              </a:p>
            </p:txBody>
          </p:sp>
          <p:sp>
            <p:nvSpPr>
              <p:cNvPr id="24" name="CasellaDiTesto 23">
                <a:extLst>
                  <a:ext uri="{FF2B5EF4-FFF2-40B4-BE49-F238E27FC236}">
                    <a16:creationId xmlns:a16="http://schemas.microsoft.com/office/drawing/2014/main" id="{DEECBDC1-37E8-6BF2-18C9-8916D8AB0080}"/>
                  </a:ext>
                </a:extLst>
              </p:cNvPr>
              <p:cNvSpPr txBox="1"/>
              <p:nvPr/>
            </p:nvSpPr>
            <p:spPr>
              <a:xfrm>
                <a:off x="4486718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30/06 </a:t>
                </a:r>
              </a:p>
            </p:txBody>
          </p:sp>
          <p:sp>
            <p:nvSpPr>
              <p:cNvPr id="25" name="CasellaDiTesto 24">
                <a:extLst>
                  <a:ext uri="{FF2B5EF4-FFF2-40B4-BE49-F238E27FC236}">
                    <a16:creationId xmlns:a16="http://schemas.microsoft.com/office/drawing/2014/main" id="{21E2CBE9-40BF-366C-9162-4105E4145270}"/>
                  </a:ext>
                </a:extLst>
              </p:cNvPr>
              <p:cNvSpPr txBox="1"/>
              <p:nvPr/>
            </p:nvSpPr>
            <p:spPr>
              <a:xfrm>
                <a:off x="5364362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07/07 </a:t>
                </a:r>
              </a:p>
            </p:txBody>
          </p:sp>
          <p:sp>
            <p:nvSpPr>
              <p:cNvPr id="26" name="CasellaDiTesto 25">
                <a:extLst>
                  <a:ext uri="{FF2B5EF4-FFF2-40B4-BE49-F238E27FC236}">
                    <a16:creationId xmlns:a16="http://schemas.microsoft.com/office/drawing/2014/main" id="{10F71B11-4CE8-45EF-FF52-50A1F87F78D8}"/>
                  </a:ext>
                </a:extLst>
              </p:cNvPr>
              <p:cNvSpPr txBox="1"/>
              <p:nvPr/>
            </p:nvSpPr>
            <p:spPr>
              <a:xfrm>
                <a:off x="6242006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14/07 </a:t>
                </a:r>
              </a:p>
            </p:txBody>
          </p:sp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5C934641-E85D-DA5C-C6C7-42F16B746C43}"/>
                  </a:ext>
                </a:extLst>
              </p:cNvPr>
              <p:cNvSpPr txBox="1"/>
              <p:nvPr/>
            </p:nvSpPr>
            <p:spPr>
              <a:xfrm>
                <a:off x="7119650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21/07 </a:t>
                </a:r>
              </a:p>
            </p:txBody>
          </p:sp>
          <p:sp>
            <p:nvSpPr>
              <p:cNvPr id="28" name="CasellaDiTesto 27">
                <a:extLst>
                  <a:ext uri="{FF2B5EF4-FFF2-40B4-BE49-F238E27FC236}">
                    <a16:creationId xmlns:a16="http://schemas.microsoft.com/office/drawing/2014/main" id="{763B5147-AE16-F013-FB32-D7B8B848AF10}"/>
                  </a:ext>
                </a:extLst>
              </p:cNvPr>
              <p:cNvSpPr txBox="1"/>
              <p:nvPr/>
            </p:nvSpPr>
            <p:spPr>
              <a:xfrm>
                <a:off x="7997294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28/07 </a:t>
                </a:r>
              </a:p>
            </p:txBody>
          </p:sp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982524B1-F6F2-CEE0-5E86-26EA91FBD997}"/>
                  </a:ext>
                </a:extLst>
              </p:cNvPr>
              <p:cNvSpPr txBox="1"/>
              <p:nvPr/>
            </p:nvSpPr>
            <p:spPr>
              <a:xfrm>
                <a:off x="8874936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04/08 </a:t>
                </a:r>
              </a:p>
            </p:txBody>
          </p:sp>
        </p:grpSp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01436C92-6DF3-E71B-E658-C02D55679024}"/>
              </a:ext>
            </a:extLst>
          </p:cNvPr>
          <p:cNvGrpSpPr/>
          <p:nvPr/>
        </p:nvGrpSpPr>
        <p:grpSpPr>
          <a:xfrm>
            <a:off x="1397579" y="3270088"/>
            <a:ext cx="7240744" cy="2981220"/>
            <a:chOff x="2273940" y="3507448"/>
            <a:chExt cx="7240744" cy="2981220"/>
          </a:xfrm>
        </p:grpSpPr>
        <p:pic>
          <p:nvPicPr>
            <p:cNvPr id="31" name="Immagine 30">
              <a:extLst>
                <a:ext uri="{FF2B5EF4-FFF2-40B4-BE49-F238E27FC236}">
                  <a16:creationId xmlns:a16="http://schemas.microsoft.com/office/drawing/2014/main" id="{AB22C603-57AC-6CDB-CA37-6C4E96A44D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07"/>
            <a:stretch/>
          </p:blipFill>
          <p:spPr>
            <a:xfrm>
              <a:off x="2454430" y="3630875"/>
              <a:ext cx="6985883" cy="2857793"/>
            </a:xfrm>
            <a:prstGeom prst="rect">
              <a:avLst/>
            </a:prstGeom>
          </p:spPr>
        </p:pic>
        <p:sp>
          <p:nvSpPr>
            <p:cNvPr id="32" name="Rettangolo 31">
              <a:extLst>
                <a:ext uri="{FF2B5EF4-FFF2-40B4-BE49-F238E27FC236}">
                  <a16:creationId xmlns:a16="http://schemas.microsoft.com/office/drawing/2014/main" id="{F5A2DFC8-33A2-CF83-0725-4F0440170AEA}"/>
                </a:ext>
              </a:extLst>
            </p:cNvPr>
            <p:cNvSpPr/>
            <p:nvPr/>
          </p:nvSpPr>
          <p:spPr>
            <a:xfrm>
              <a:off x="7511221" y="3557054"/>
              <a:ext cx="1065619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orbel Light" panose="020B0303020204020204" pitchFamily="34" charset="0"/>
              </a:endParaRPr>
            </a:p>
          </p:txBody>
        </p:sp>
        <p:sp>
          <p:nvSpPr>
            <p:cNvPr id="33" name="Rettangolo 32">
              <a:extLst>
                <a:ext uri="{FF2B5EF4-FFF2-40B4-BE49-F238E27FC236}">
                  <a16:creationId xmlns:a16="http://schemas.microsoft.com/office/drawing/2014/main" id="{FB66DFAB-3242-8CE9-EEAE-65722783121D}"/>
                </a:ext>
              </a:extLst>
            </p:cNvPr>
            <p:cNvSpPr/>
            <p:nvPr/>
          </p:nvSpPr>
          <p:spPr>
            <a:xfrm>
              <a:off x="2661920" y="3507448"/>
              <a:ext cx="303128" cy="28577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Corbel Light" panose="020B0303020204020204" pitchFamily="34" charset="0"/>
              </a:endParaRPr>
            </a:p>
          </p:txBody>
        </p:sp>
        <p:sp>
          <p:nvSpPr>
            <p:cNvPr id="34" name="CasellaDiTesto 33">
              <a:extLst>
                <a:ext uri="{FF2B5EF4-FFF2-40B4-BE49-F238E27FC236}">
                  <a16:creationId xmlns:a16="http://schemas.microsoft.com/office/drawing/2014/main" id="{95C23D66-CADC-EDB7-6C1D-2CA4A8556050}"/>
                </a:ext>
              </a:extLst>
            </p:cNvPr>
            <p:cNvSpPr txBox="1"/>
            <p:nvPr/>
          </p:nvSpPr>
          <p:spPr>
            <a:xfrm>
              <a:off x="2279580" y="3842449"/>
              <a:ext cx="63974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sz="1400" dirty="0">
                  <a:latin typeface="Corbel Light" panose="020B0303020204020204" pitchFamily="34" charset="0"/>
                </a:rPr>
                <a:t>0.5 </a:t>
              </a:r>
            </a:p>
          </p:txBody>
        </p:sp>
        <p:sp>
          <p:nvSpPr>
            <p:cNvPr id="35" name="CasellaDiTesto 34">
              <a:extLst>
                <a:ext uri="{FF2B5EF4-FFF2-40B4-BE49-F238E27FC236}">
                  <a16:creationId xmlns:a16="http://schemas.microsoft.com/office/drawing/2014/main" id="{AF696C20-2B78-973F-BFA0-DF0F35007C4B}"/>
                </a:ext>
              </a:extLst>
            </p:cNvPr>
            <p:cNvSpPr txBox="1"/>
            <p:nvPr/>
          </p:nvSpPr>
          <p:spPr>
            <a:xfrm>
              <a:off x="2320118" y="4309878"/>
              <a:ext cx="599210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sz="1400" dirty="0">
                  <a:latin typeface="Corbel Light" panose="020B0303020204020204" pitchFamily="34" charset="0"/>
                </a:rPr>
                <a:t>0.4 </a:t>
              </a:r>
            </a:p>
          </p:txBody>
        </p:sp>
        <p:sp>
          <p:nvSpPr>
            <p:cNvPr id="36" name="CasellaDiTesto 35">
              <a:extLst>
                <a:ext uri="{FF2B5EF4-FFF2-40B4-BE49-F238E27FC236}">
                  <a16:creationId xmlns:a16="http://schemas.microsoft.com/office/drawing/2014/main" id="{F01CFD9A-D770-309B-1FD4-888DEB5E0D32}"/>
                </a:ext>
              </a:extLst>
            </p:cNvPr>
            <p:cNvSpPr txBox="1"/>
            <p:nvPr/>
          </p:nvSpPr>
          <p:spPr>
            <a:xfrm>
              <a:off x="2316595" y="4777307"/>
              <a:ext cx="599210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sz="1400" dirty="0">
                  <a:latin typeface="Corbel Light" panose="020B0303020204020204" pitchFamily="34" charset="0"/>
                </a:rPr>
                <a:t>0.3 </a:t>
              </a:r>
            </a:p>
          </p:txBody>
        </p:sp>
        <p:sp>
          <p:nvSpPr>
            <p:cNvPr id="37" name="CasellaDiTesto 36">
              <a:extLst>
                <a:ext uri="{FF2B5EF4-FFF2-40B4-BE49-F238E27FC236}">
                  <a16:creationId xmlns:a16="http://schemas.microsoft.com/office/drawing/2014/main" id="{3ABA6387-E243-2855-2B7C-EFD135D935F9}"/>
                </a:ext>
              </a:extLst>
            </p:cNvPr>
            <p:cNvSpPr txBox="1"/>
            <p:nvPr/>
          </p:nvSpPr>
          <p:spPr>
            <a:xfrm>
              <a:off x="2316595" y="5271821"/>
              <a:ext cx="599210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sz="1400" dirty="0">
                  <a:latin typeface="Corbel Light" panose="020B0303020204020204" pitchFamily="34" charset="0"/>
                </a:rPr>
                <a:t>0.2 </a:t>
              </a:r>
            </a:p>
          </p:txBody>
        </p:sp>
        <p:sp>
          <p:nvSpPr>
            <p:cNvPr id="38" name="CasellaDiTesto 37">
              <a:extLst>
                <a:ext uri="{FF2B5EF4-FFF2-40B4-BE49-F238E27FC236}">
                  <a16:creationId xmlns:a16="http://schemas.microsoft.com/office/drawing/2014/main" id="{CBD03322-7B8F-1EAF-27BA-669E4F64B35D}"/>
                </a:ext>
              </a:extLst>
            </p:cNvPr>
            <p:cNvSpPr txBox="1"/>
            <p:nvPr/>
          </p:nvSpPr>
          <p:spPr>
            <a:xfrm>
              <a:off x="2316595" y="5744776"/>
              <a:ext cx="599210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sz="1400" dirty="0">
                  <a:latin typeface="Corbel Light" panose="020B0303020204020204" pitchFamily="34" charset="0"/>
                </a:rPr>
                <a:t>0.1 </a:t>
              </a:r>
            </a:p>
          </p:txBody>
        </p:sp>
        <p:grpSp>
          <p:nvGrpSpPr>
            <p:cNvPr id="39" name="Gruppo 38">
              <a:extLst>
                <a:ext uri="{FF2B5EF4-FFF2-40B4-BE49-F238E27FC236}">
                  <a16:creationId xmlns:a16="http://schemas.microsoft.com/office/drawing/2014/main" id="{7D7B1B7C-FE12-8E8D-A33E-B88D24BA247F}"/>
                </a:ext>
              </a:extLst>
            </p:cNvPr>
            <p:cNvGrpSpPr/>
            <p:nvPr/>
          </p:nvGrpSpPr>
          <p:grpSpPr>
            <a:xfrm>
              <a:off x="2731430" y="6293462"/>
              <a:ext cx="6783254" cy="184666"/>
              <a:chOff x="2731430" y="3163236"/>
              <a:chExt cx="6783254" cy="184666"/>
            </a:xfrm>
          </p:grpSpPr>
          <p:sp>
            <p:nvSpPr>
              <p:cNvPr id="43" name="CasellaDiTesto 42">
                <a:extLst>
                  <a:ext uri="{FF2B5EF4-FFF2-40B4-BE49-F238E27FC236}">
                    <a16:creationId xmlns:a16="http://schemas.microsoft.com/office/drawing/2014/main" id="{AFC66EE6-766A-DD4B-5359-F66E5F9FAA7D}"/>
                  </a:ext>
                </a:extLst>
              </p:cNvPr>
              <p:cNvSpPr txBox="1"/>
              <p:nvPr/>
            </p:nvSpPr>
            <p:spPr>
              <a:xfrm>
                <a:off x="2731430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16/06 </a:t>
                </a:r>
              </a:p>
            </p:txBody>
          </p:sp>
          <p:sp>
            <p:nvSpPr>
              <p:cNvPr id="44" name="CasellaDiTesto 43">
                <a:extLst>
                  <a:ext uri="{FF2B5EF4-FFF2-40B4-BE49-F238E27FC236}">
                    <a16:creationId xmlns:a16="http://schemas.microsoft.com/office/drawing/2014/main" id="{72980B66-E189-038D-E923-E45125295344}"/>
                  </a:ext>
                </a:extLst>
              </p:cNvPr>
              <p:cNvSpPr txBox="1"/>
              <p:nvPr/>
            </p:nvSpPr>
            <p:spPr>
              <a:xfrm>
                <a:off x="3609074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23/06 </a:t>
                </a:r>
              </a:p>
            </p:txBody>
          </p:sp>
          <p:sp>
            <p:nvSpPr>
              <p:cNvPr id="45" name="CasellaDiTesto 44">
                <a:extLst>
                  <a:ext uri="{FF2B5EF4-FFF2-40B4-BE49-F238E27FC236}">
                    <a16:creationId xmlns:a16="http://schemas.microsoft.com/office/drawing/2014/main" id="{F0B5E756-AABC-D53F-F731-EB873A081199}"/>
                  </a:ext>
                </a:extLst>
              </p:cNvPr>
              <p:cNvSpPr txBox="1"/>
              <p:nvPr/>
            </p:nvSpPr>
            <p:spPr>
              <a:xfrm>
                <a:off x="4486718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30/06 </a:t>
                </a:r>
              </a:p>
            </p:txBody>
          </p:sp>
          <p:sp>
            <p:nvSpPr>
              <p:cNvPr id="46" name="CasellaDiTesto 45">
                <a:extLst>
                  <a:ext uri="{FF2B5EF4-FFF2-40B4-BE49-F238E27FC236}">
                    <a16:creationId xmlns:a16="http://schemas.microsoft.com/office/drawing/2014/main" id="{A34F33F3-E238-8D04-DF44-B39E71240C67}"/>
                  </a:ext>
                </a:extLst>
              </p:cNvPr>
              <p:cNvSpPr txBox="1"/>
              <p:nvPr/>
            </p:nvSpPr>
            <p:spPr>
              <a:xfrm>
                <a:off x="5364362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07/07 </a:t>
                </a:r>
              </a:p>
            </p:txBody>
          </p:sp>
          <p:sp>
            <p:nvSpPr>
              <p:cNvPr id="47" name="CasellaDiTesto 46">
                <a:extLst>
                  <a:ext uri="{FF2B5EF4-FFF2-40B4-BE49-F238E27FC236}">
                    <a16:creationId xmlns:a16="http://schemas.microsoft.com/office/drawing/2014/main" id="{966FD001-A3BA-AE38-D409-A2D78252D10E}"/>
                  </a:ext>
                </a:extLst>
              </p:cNvPr>
              <p:cNvSpPr txBox="1"/>
              <p:nvPr/>
            </p:nvSpPr>
            <p:spPr>
              <a:xfrm>
                <a:off x="6242006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14/07 </a:t>
                </a:r>
              </a:p>
            </p:txBody>
          </p:sp>
          <p:sp>
            <p:nvSpPr>
              <p:cNvPr id="48" name="CasellaDiTesto 47">
                <a:extLst>
                  <a:ext uri="{FF2B5EF4-FFF2-40B4-BE49-F238E27FC236}">
                    <a16:creationId xmlns:a16="http://schemas.microsoft.com/office/drawing/2014/main" id="{AB7667D0-ACD3-FB81-7759-16EEB2D9DC94}"/>
                  </a:ext>
                </a:extLst>
              </p:cNvPr>
              <p:cNvSpPr txBox="1"/>
              <p:nvPr/>
            </p:nvSpPr>
            <p:spPr>
              <a:xfrm>
                <a:off x="7119650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21/07 </a:t>
                </a:r>
              </a:p>
            </p:txBody>
          </p:sp>
          <p:sp>
            <p:nvSpPr>
              <p:cNvPr id="49" name="CasellaDiTesto 48">
                <a:extLst>
                  <a:ext uri="{FF2B5EF4-FFF2-40B4-BE49-F238E27FC236}">
                    <a16:creationId xmlns:a16="http://schemas.microsoft.com/office/drawing/2014/main" id="{16E9F5F8-8815-9FF9-4763-DA4168516C01}"/>
                  </a:ext>
                </a:extLst>
              </p:cNvPr>
              <p:cNvSpPr txBox="1"/>
              <p:nvPr/>
            </p:nvSpPr>
            <p:spPr>
              <a:xfrm>
                <a:off x="7997294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28/07 </a:t>
                </a:r>
              </a:p>
            </p:txBody>
          </p:sp>
          <p:sp>
            <p:nvSpPr>
              <p:cNvPr id="50" name="CasellaDiTesto 49">
                <a:extLst>
                  <a:ext uri="{FF2B5EF4-FFF2-40B4-BE49-F238E27FC236}">
                    <a16:creationId xmlns:a16="http://schemas.microsoft.com/office/drawing/2014/main" id="{8D94D0A2-3B39-D1AF-6999-B589589F8447}"/>
                  </a:ext>
                </a:extLst>
              </p:cNvPr>
              <p:cNvSpPr txBox="1"/>
              <p:nvPr/>
            </p:nvSpPr>
            <p:spPr>
              <a:xfrm>
                <a:off x="8874936" y="3163236"/>
                <a:ext cx="639748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:r>
                  <a:rPr lang="it-IT" sz="1200" dirty="0">
                    <a:latin typeface="Corbel Light" panose="020B0303020204020204" pitchFamily="34" charset="0"/>
                  </a:rPr>
                  <a:t>04/08 </a:t>
                </a:r>
              </a:p>
            </p:txBody>
          </p:sp>
        </p:grpSp>
        <p:cxnSp>
          <p:nvCxnSpPr>
            <p:cNvPr id="40" name="Connettore diritto 39">
              <a:extLst>
                <a:ext uri="{FF2B5EF4-FFF2-40B4-BE49-F238E27FC236}">
                  <a16:creationId xmlns:a16="http://schemas.microsoft.com/office/drawing/2014/main" id="{D33AE420-8FB7-3AD1-78FE-CCBC1AD1272E}"/>
                </a:ext>
              </a:extLst>
            </p:cNvPr>
            <p:cNvCxnSpPr/>
            <p:nvPr/>
          </p:nvCxnSpPr>
          <p:spPr>
            <a:xfrm>
              <a:off x="5668996" y="3787886"/>
              <a:ext cx="0" cy="2596929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diritto 40">
              <a:extLst>
                <a:ext uri="{FF2B5EF4-FFF2-40B4-BE49-F238E27FC236}">
                  <a16:creationId xmlns:a16="http://schemas.microsoft.com/office/drawing/2014/main" id="{060D5AFD-819C-905A-36C2-CF6985E89FF9}"/>
                </a:ext>
              </a:extLst>
            </p:cNvPr>
            <p:cNvCxnSpPr/>
            <p:nvPr/>
          </p:nvCxnSpPr>
          <p:spPr>
            <a:xfrm>
              <a:off x="8828756" y="3768311"/>
              <a:ext cx="0" cy="2596929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A0BA4094-6B72-866C-A7B7-D7283F06D694}"/>
                </a:ext>
              </a:extLst>
            </p:cNvPr>
            <p:cNvSpPr txBox="1"/>
            <p:nvPr/>
          </p:nvSpPr>
          <p:spPr>
            <a:xfrm rot="16200000">
              <a:off x="1442845" y="4956749"/>
              <a:ext cx="193919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it-IT" dirty="0" err="1">
                  <a:latin typeface="Corbel Light" panose="020B0303020204020204" pitchFamily="34" charset="0"/>
                </a:rPr>
                <a:t>Soil</a:t>
              </a:r>
              <a:r>
                <a:rPr lang="it-IT" dirty="0">
                  <a:latin typeface="Corbel Light" panose="020B0303020204020204" pitchFamily="34" charset="0"/>
                </a:rPr>
                <a:t> </a:t>
              </a:r>
              <a:r>
                <a:rPr lang="it-IT" dirty="0" err="1">
                  <a:latin typeface="Corbel Light" panose="020B0303020204020204" pitchFamily="34" charset="0"/>
                </a:rPr>
                <a:t>humidity</a:t>
              </a:r>
              <a:r>
                <a:rPr lang="it-IT" dirty="0">
                  <a:latin typeface="Corbel Light" panose="020B0303020204020204" pitchFamily="34" charset="0"/>
                </a:rPr>
                <a:t> </a:t>
              </a:r>
              <a:r>
                <a:rPr lang="it-IT" sz="1400" dirty="0">
                  <a:latin typeface="Corbel Light" panose="020B0303020204020204" pitchFamily="34" charset="0"/>
                </a:rPr>
                <a:t>(%)</a:t>
              </a:r>
              <a:r>
                <a:rPr lang="it-IT" dirty="0">
                  <a:latin typeface="Corbel Light" panose="020B0303020204020204" pitchFamily="34" charset="0"/>
                </a:rPr>
                <a:t> </a:t>
              </a:r>
            </a:p>
          </p:txBody>
        </p:sp>
      </p:grpSp>
      <p:cxnSp>
        <p:nvCxnSpPr>
          <p:cNvPr id="51" name="Connettore diritto 50">
            <a:extLst>
              <a:ext uri="{FF2B5EF4-FFF2-40B4-BE49-F238E27FC236}">
                <a16:creationId xmlns:a16="http://schemas.microsoft.com/office/drawing/2014/main" id="{894A2766-B0C3-F6A5-520D-6A6F08D0C5FA}"/>
              </a:ext>
            </a:extLst>
          </p:cNvPr>
          <p:cNvCxnSpPr/>
          <p:nvPr/>
        </p:nvCxnSpPr>
        <p:spPr>
          <a:xfrm>
            <a:off x="8959097" y="2002137"/>
            <a:ext cx="390051" cy="0"/>
          </a:xfrm>
          <a:prstGeom prst="line">
            <a:avLst/>
          </a:prstGeom>
          <a:ln w="19050">
            <a:solidFill>
              <a:srgbClr val="C04F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diritto 51">
            <a:extLst>
              <a:ext uri="{FF2B5EF4-FFF2-40B4-BE49-F238E27FC236}">
                <a16:creationId xmlns:a16="http://schemas.microsoft.com/office/drawing/2014/main" id="{CEA9268E-6169-4548-F523-6F404E5A81D4}"/>
              </a:ext>
            </a:extLst>
          </p:cNvPr>
          <p:cNvCxnSpPr/>
          <p:nvPr/>
        </p:nvCxnSpPr>
        <p:spPr>
          <a:xfrm>
            <a:off x="8959097" y="2270742"/>
            <a:ext cx="390051" cy="0"/>
          </a:xfrm>
          <a:prstGeom prst="line">
            <a:avLst/>
          </a:prstGeom>
          <a:ln w="19050">
            <a:solidFill>
              <a:srgbClr val="77C5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3FC95B17-64C6-92F2-247F-5FB113345E4D}"/>
              </a:ext>
            </a:extLst>
          </p:cNvPr>
          <p:cNvSpPr txBox="1"/>
          <p:nvPr/>
        </p:nvSpPr>
        <p:spPr>
          <a:xfrm>
            <a:off x="9462066" y="1863637"/>
            <a:ext cx="193919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it-IT" dirty="0">
                <a:latin typeface="Corbel Light" panose="020B0303020204020204" pitchFamily="34" charset="0"/>
              </a:rPr>
              <a:t>under the shelter</a:t>
            </a:r>
          </a:p>
        </p:txBody>
      </p: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2E9461EA-E563-0B44-500C-32909BA5445B}"/>
              </a:ext>
            </a:extLst>
          </p:cNvPr>
          <p:cNvSpPr txBox="1"/>
          <p:nvPr/>
        </p:nvSpPr>
        <p:spPr>
          <a:xfrm>
            <a:off x="9462066" y="2132242"/>
            <a:ext cx="193919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it-IT" dirty="0" err="1">
                <a:latin typeface="Corbel Light" panose="020B0303020204020204" pitchFamily="34" charset="0"/>
              </a:rPr>
              <a:t>outside</a:t>
            </a:r>
            <a:endParaRPr lang="it-IT" dirty="0">
              <a:latin typeface="Corbel Light" panose="020B0303020204020204" pitchFamily="34" charset="0"/>
            </a:endParaRPr>
          </a:p>
        </p:txBody>
      </p:sp>
      <p:cxnSp>
        <p:nvCxnSpPr>
          <p:cNvPr id="55" name="Connettore diritto 54">
            <a:extLst>
              <a:ext uri="{FF2B5EF4-FFF2-40B4-BE49-F238E27FC236}">
                <a16:creationId xmlns:a16="http://schemas.microsoft.com/office/drawing/2014/main" id="{B0216B0E-E14C-843F-AEB4-F29E7126EB1B}"/>
              </a:ext>
            </a:extLst>
          </p:cNvPr>
          <p:cNvCxnSpPr/>
          <p:nvPr/>
        </p:nvCxnSpPr>
        <p:spPr>
          <a:xfrm>
            <a:off x="9038390" y="4235930"/>
            <a:ext cx="390051" cy="0"/>
          </a:xfrm>
          <a:prstGeom prst="line">
            <a:avLst/>
          </a:prstGeom>
          <a:ln w="19050">
            <a:solidFill>
              <a:srgbClr val="C04F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diritto 55">
            <a:extLst>
              <a:ext uri="{FF2B5EF4-FFF2-40B4-BE49-F238E27FC236}">
                <a16:creationId xmlns:a16="http://schemas.microsoft.com/office/drawing/2014/main" id="{8C291065-F9E7-0E6D-3584-BEB6850F953F}"/>
              </a:ext>
            </a:extLst>
          </p:cNvPr>
          <p:cNvCxnSpPr/>
          <p:nvPr/>
        </p:nvCxnSpPr>
        <p:spPr>
          <a:xfrm>
            <a:off x="9038390" y="4504535"/>
            <a:ext cx="390051" cy="0"/>
          </a:xfrm>
          <a:prstGeom prst="line">
            <a:avLst/>
          </a:prstGeom>
          <a:ln w="19050">
            <a:solidFill>
              <a:srgbClr val="77C5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BCDBD502-16A4-D7D8-66A7-F44CF26591BA}"/>
              </a:ext>
            </a:extLst>
          </p:cNvPr>
          <p:cNvSpPr txBox="1"/>
          <p:nvPr/>
        </p:nvSpPr>
        <p:spPr>
          <a:xfrm>
            <a:off x="9541359" y="4097430"/>
            <a:ext cx="193919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it-IT" dirty="0" err="1">
                <a:latin typeface="Corbel Light" panose="020B0303020204020204" pitchFamily="34" charset="0"/>
              </a:rPr>
              <a:t>whole</a:t>
            </a:r>
            <a:endParaRPr lang="it-IT" dirty="0">
              <a:latin typeface="Corbel Light" panose="020B0303020204020204" pitchFamily="34" charset="0"/>
            </a:endParaRP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7C100C1C-AF45-AB61-9365-C524A2F3ED3E}"/>
              </a:ext>
            </a:extLst>
          </p:cNvPr>
          <p:cNvSpPr txBox="1"/>
          <p:nvPr/>
        </p:nvSpPr>
        <p:spPr>
          <a:xfrm>
            <a:off x="9541359" y="4366035"/>
            <a:ext cx="193919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it-IT" dirty="0">
                <a:latin typeface="Corbel Light" panose="020B0303020204020204" pitchFamily="34" charset="0"/>
              </a:rPr>
              <a:t>control</a:t>
            </a:r>
          </a:p>
        </p:txBody>
      </p:sp>
      <p:cxnSp>
        <p:nvCxnSpPr>
          <p:cNvPr id="59" name="Connettore diritto 58">
            <a:extLst>
              <a:ext uri="{FF2B5EF4-FFF2-40B4-BE49-F238E27FC236}">
                <a16:creationId xmlns:a16="http://schemas.microsoft.com/office/drawing/2014/main" id="{9CE163B2-6FBA-DDCC-BF1C-FA332430A12D}"/>
              </a:ext>
            </a:extLst>
          </p:cNvPr>
          <p:cNvCxnSpPr/>
          <p:nvPr/>
        </p:nvCxnSpPr>
        <p:spPr>
          <a:xfrm>
            <a:off x="9038390" y="4813885"/>
            <a:ext cx="390051" cy="0"/>
          </a:xfrm>
          <a:prstGeom prst="line">
            <a:avLst/>
          </a:prstGeom>
          <a:ln w="19050">
            <a:solidFill>
              <a:srgbClr val="89A8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diritto 59">
            <a:extLst>
              <a:ext uri="{FF2B5EF4-FFF2-40B4-BE49-F238E27FC236}">
                <a16:creationId xmlns:a16="http://schemas.microsoft.com/office/drawing/2014/main" id="{94F06B83-7F41-AF20-F4C3-007E0CD27683}"/>
              </a:ext>
            </a:extLst>
          </p:cNvPr>
          <p:cNvCxnSpPr/>
          <p:nvPr/>
        </p:nvCxnSpPr>
        <p:spPr>
          <a:xfrm>
            <a:off x="9038390" y="5082490"/>
            <a:ext cx="390051" cy="0"/>
          </a:xfrm>
          <a:prstGeom prst="line">
            <a:avLst/>
          </a:prstGeom>
          <a:ln w="19050">
            <a:solidFill>
              <a:srgbClr val="FEDC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7DFA90C9-522F-CE8E-5DF6-F00535175DB1}"/>
              </a:ext>
            </a:extLst>
          </p:cNvPr>
          <p:cNvSpPr txBox="1"/>
          <p:nvPr/>
        </p:nvSpPr>
        <p:spPr>
          <a:xfrm>
            <a:off x="9541359" y="4675385"/>
            <a:ext cx="1939190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r>
              <a:rPr lang="it-IT" dirty="0">
                <a:latin typeface="Corbel Light" panose="020B0303020204020204" pitchFamily="34" charset="0"/>
              </a:rPr>
              <a:t>late</a:t>
            </a:r>
          </a:p>
        </p:txBody>
      </p: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C133E46E-1F6F-DCB9-44BE-3595F6868D29}"/>
              </a:ext>
            </a:extLst>
          </p:cNvPr>
          <p:cNvSpPr txBox="1"/>
          <p:nvPr/>
        </p:nvSpPr>
        <p:spPr>
          <a:xfrm>
            <a:off x="9541359" y="4943990"/>
            <a:ext cx="1939190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r>
              <a:rPr lang="it-IT" dirty="0" err="1">
                <a:latin typeface="Corbel Light" panose="020B0303020204020204" pitchFamily="34" charset="0"/>
              </a:rPr>
              <a:t>early</a:t>
            </a:r>
            <a:endParaRPr lang="it-IT" dirty="0">
              <a:latin typeface="Corbel Light" panose="020B03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6043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79917-117D-FDD3-78AC-914B363EC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5BCEBDDD-5DC9-1555-2B29-98C19E749280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63A012A-2454-6ABB-5241-DD0A9C39B28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59510"/>
            <a:ext cx="377885" cy="540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E6B69B1-F7C4-4EA4-2E08-C6077C40257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59510"/>
            <a:ext cx="255322" cy="540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A4B9839-5B62-0164-436F-470D00A4FF8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59510"/>
            <a:ext cx="462433" cy="540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B1227BB7-C215-E228-07AD-308B5054B75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59510"/>
            <a:ext cx="778162" cy="54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AA4BF360-E141-59E2-917B-83F74DA90D1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0000" t="12141" r="7816" b="5644"/>
          <a:stretch>
            <a:fillRect/>
          </a:stretch>
        </p:blipFill>
        <p:spPr>
          <a:xfrm>
            <a:off x="1918948" y="59510"/>
            <a:ext cx="434483" cy="54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2C424258-866A-673B-BAFA-7DB87C39EAA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48570" t="5467" r="772" b="45911"/>
          <a:stretch>
            <a:fillRect/>
          </a:stretch>
        </p:blipFill>
        <p:spPr>
          <a:xfrm>
            <a:off x="2408511" y="59510"/>
            <a:ext cx="581937" cy="540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962EC194-29FF-D7BC-6824-8FE6433E63BE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accent4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13D7F66-0A35-B9EA-026B-CEA01540028A}"/>
              </a:ext>
            </a:extLst>
          </p:cNvPr>
          <p:cNvSpPr txBox="1"/>
          <p:nvPr/>
        </p:nvSpPr>
        <p:spPr>
          <a:xfrm>
            <a:off x="10645314" y="129455"/>
            <a:ext cx="1137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RESULTS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753472B-1432-C842-14F5-9C3B1E7282C8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graphicFrame>
        <p:nvGraphicFramePr>
          <p:cNvPr id="3" name="Tabella 10">
            <a:extLst>
              <a:ext uri="{FF2B5EF4-FFF2-40B4-BE49-F238E27FC236}">
                <a16:creationId xmlns:a16="http://schemas.microsoft.com/office/drawing/2014/main" id="{80AED5FD-BA0C-0524-7249-C56C459160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078978"/>
              </p:ext>
            </p:extLst>
          </p:nvPr>
        </p:nvGraphicFramePr>
        <p:xfrm>
          <a:off x="6380857" y="1740627"/>
          <a:ext cx="5106397" cy="3545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445">
                  <a:extLst>
                    <a:ext uri="{9D8B030D-6E8A-4147-A177-3AD203B41FA5}">
                      <a16:colId xmlns:a16="http://schemas.microsoft.com/office/drawing/2014/main" val="2515380646"/>
                    </a:ext>
                  </a:extLst>
                </a:gridCol>
                <a:gridCol w="1324361">
                  <a:extLst>
                    <a:ext uri="{9D8B030D-6E8A-4147-A177-3AD203B41FA5}">
                      <a16:colId xmlns:a16="http://schemas.microsoft.com/office/drawing/2014/main" val="268905226"/>
                    </a:ext>
                  </a:extLst>
                </a:gridCol>
                <a:gridCol w="1114039">
                  <a:extLst>
                    <a:ext uri="{9D8B030D-6E8A-4147-A177-3AD203B41FA5}">
                      <a16:colId xmlns:a16="http://schemas.microsoft.com/office/drawing/2014/main" val="7728919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1667600"/>
                    </a:ext>
                  </a:extLst>
                </a:gridCol>
              </a:tblGrid>
              <a:tr h="293929"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Dependent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variable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Substrate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type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Factor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P-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value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121058"/>
                  </a:ext>
                </a:extLst>
              </a:tr>
              <a:tr h="240489">
                <a:tc rowSpan="4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Specific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</a:t>
                      </a:r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Leaf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Area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0073B4"/>
                          </a:solidFill>
                          <a:latin typeface="Corbel Light" panose="020B0303020204020204" pitchFamily="34" charset="0"/>
                        </a:rPr>
                        <a:t>Siliceous</a:t>
                      </a:r>
                      <a:endParaRPr lang="it-IT" sz="1200" dirty="0">
                        <a:solidFill>
                          <a:srgbClr val="0073B4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8893473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Functional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28772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BA003A"/>
                          </a:solidFill>
                          <a:latin typeface="Corbel Light" panose="020B0303020204020204" pitchFamily="34" charset="0"/>
                        </a:rPr>
                        <a:t>Calcareous</a:t>
                      </a:r>
                      <a:endParaRPr lang="it-IT" sz="120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0.004   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5872692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Functional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621161"/>
                  </a:ext>
                </a:extLst>
              </a:tr>
              <a:tr h="240489">
                <a:tc rowSpan="5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Dry </a:t>
                      </a:r>
                      <a:r>
                        <a:rPr lang="it-IT" sz="1200" kern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matter</a:t>
                      </a:r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kern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content</a:t>
                      </a:r>
                      <a:endParaRPr lang="it-IT" sz="1200" kern="120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0073B4"/>
                          </a:solidFill>
                          <a:latin typeface="Corbel Light" panose="020B0303020204020204" pitchFamily="34" charset="0"/>
                        </a:rPr>
                        <a:t>Siliceous</a:t>
                      </a:r>
                      <a:endParaRPr lang="it-IT" sz="1200" dirty="0">
                        <a:solidFill>
                          <a:srgbClr val="0073B4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2867514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Functional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8490960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BA003A"/>
                          </a:solidFill>
                          <a:latin typeface="Corbel Light" panose="020B0303020204020204" pitchFamily="34" charset="0"/>
                        </a:rPr>
                        <a:t>Calcareous</a:t>
                      </a:r>
                      <a:endParaRPr lang="it-IT" sz="120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0.756  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6189459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Functional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808764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. * </a:t>
                      </a:r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.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0.041    *  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9159343"/>
                  </a:ext>
                </a:extLst>
              </a:tr>
              <a:tr h="240489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kern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Stomata</a:t>
                      </a:r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kern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density</a:t>
                      </a:r>
                      <a:endParaRPr lang="it-IT" sz="1200" kern="120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0073B4"/>
                          </a:solidFill>
                          <a:latin typeface="Corbel Light" panose="020B0303020204020204" pitchFamily="34" charset="0"/>
                        </a:rPr>
                        <a:t>Siliceous</a:t>
                      </a:r>
                      <a:endParaRPr lang="it-IT" sz="120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0.043    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373179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it-IT" sz="1100" kern="1200" dirty="0">
                        <a:solidFill>
                          <a:schemeClr val="tx1"/>
                        </a:solidFill>
                        <a:latin typeface="Futura Cyrillic Bold" panose="020B0902020204020203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1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Functional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0073251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it-IT" sz="1100" kern="1200" dirty="0">
                        <a:solidFill>
                          <a:schemeClr val="tx1"/>
                        </a:solidFill>
                        <a:latin typeface="Futura Cyrillic Bold" panose="020B0902020204020203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BA003A"/>
                          </a:solidFill>
                          <a:latin typeface="Corbel Light" panose="020B0303020204020204" pitchFamily="34" charset="0"/>
                        </a:rPr>
                        <a:t>Calcareous</a:t>
                      </a:r>
                      <a:endParaRPr lang="it-IT" sz="120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0.527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793409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it-IT" sz="1100" kern="1200" dirty="0">
                        <a:solidFill>
                          <a:schemeClr val="tx1"/>
                        </a:solidFill>
                        <a:latin typeface="Futura Cyrillic Bold" panose="020B0902020204020203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1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Functional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805049"/>
                  </a:ext>
                </a:extLst>
              </a:tr>
            </a:tbl>
          </a:graphicData>
        </a:graphic>
      </p:graphicFrame>
      <p:pic>
        <p:nvPicPr>
          <p:cNvPr id="14" name="Immagine 13">
            <a:extLst>
              <a:ext uri="{FF2B5EF4-FFF2-40B4-BE49-F238E27FC236}">
                <a16:creationId xmlns:a16="http://schemas.microsoft.com/office/drawing/2014/main" id="{1982F090-2625-EC32-0194-251DC0B6D3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46" y="1378151"/>
            <a:ext cx="4499185" cy="4451306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50984345-0BB3-AA3B-6A5C-855FBF8A1479}"/>
              </a:ext>
            </a:extLst>
          </p:cNvPr>
          <p:cNvSpPr/>
          <p:nvPr/>
        </p:nvSpPr>
        <p:spPr>
          <a:xfrm>
            <a:off x="5748586" y="3025859"/>
            <a:ext cx="5917654" cy="230436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145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9D616-BB79-2498-15A7-05AE7C9A6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AEBC5CA3-2B8E-187E-8913-2E8B1A0C2525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DF74D50-B5EB-C624-10FF-C5DDCB34C16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59510"/>
            <a:ext cx="377885" cy="540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A1C4D9C-D00C-3661-E9F7-ABF64CE0A25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59510"/>
            <a:ext cx="255322" cy="540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7EB7564C-639C-6C57-7E1C-1F19021008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59510"/>
            <a:ext cx="462433" cy="540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89D80DB1-1792-6D9C-F699-E9CB2998681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59510"/>
            <a:ext cx="778162" cy="54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260070FD-85D7-3E21-E577-BE136DEB190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0000" t="12141" r="7816" b="5644"/>
          <a:stretch>
            <a:fillRect/>
          </a:stretch>
        </p:blipFill>
        <p:spPr>
          <a:xfrm>
            <a:off x="1918948" y="59510"/>
            <a:ext cx="434483" cy="54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B944EEC5-76AC-D2AE-3123-967B3F79C8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48570" t="5467" r="772" b="45911"/>
          <a:stretch>
            <a:fillRect/>
          </a:stretch>
        </p:blipFill>
        <p:spPr>
          <a:xfrm>
            <a:off x="2408511" y="59510"/>
            <a:ext cx="581937" cy="540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3A86F90-6B75-FCAA-75AA-67D7A10F056D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accent4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F2042F3-6022-6498-ED23-CB31F5660514}"/>
              </a:ext>
            </a:extLst>
          </p:cNvPr>
          <p:cNvSpPr txBox="1"/>
          <p:nvPr/>
        </p:nvSpPr>
        <p:spPr>
          <a:xfrm>
            <a:off x="10645314" y="129455"/>
            <a:ext cx="1137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RESULTS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A11CAD0-A202-267F-8364-A5B0F7C4E656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E164397-478C-E136-9E87-1AFDA40F63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43" y="1487789"/>
            <a:ext cx="4893762" cy="4468156"/>
          </a:xfrm>
          <a:prstGeom prst="rect">
            <a:avLst/>
          </a:prstGeom>
        </p:spPr>
      </p:pic>
      <p:graphicFrame>
        <p:nvGraphicFramePr>
          <p:cNvPr id="17" name="Tabella 10">
            <a:extLst>
              <a:ext uri="{FF2B5EF4-FFF2-40B4-BE49-F238E27FC236}">
                <a16:creationId xmlns:a16="http://schemas.microsoft.com/office/drawing/2014/main" id="{8CB65C54-CE9A-4E53-926C-49849C282A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839371"/>
              </p:ext>
            </p:extLst>
          </p:nvPr>
        </p:nvGraphicFramePr>
        <p:xfrm>
          <a:off x="6380857" y="1740627"/>
          <a:ext cx="5106397" cy="3545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445">
                  <a:extLst>
                    <a:ext uri="{9D8B030D-6E8A-4147-A177-3AD203B41FA5}">
                      <a16:colId xmlns:a16="http://schemas.microsoft.com/office/drawing/2014/main" val="2515380646"/>
                    </a:ext>
                  </a:extLst>
                </a:gridCol>
                <a:gridCol w="1324361">
                  <a:extLst>
                    <a:ext uri="{9D8B030D-6E8A-4147-A177-3AD203B41FA5}">
                      <a16:colId xmlns:a16="http://schemas.microsoft.com/office/drawing/2014/main" val="268905226"/>
                    </a:ext>
                  </a:extLst>
                </a:gridCol>
                <a:gridCol w="1114039">
                  <a:extLst>
                    <a:ext uri="{9D8B030D-6E8A-4147-A177-3AD203B41FA5}">
                      <a16:colId xmlns:a16="http://schemas.microsoft.com/office/drawing/2014/main" val="7728919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1667600"/>
                    </a:ext>
                  </a:extLst>
                </a:gridCol>
              </a:tblGrid>
              <a:tr h="293929"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Dependent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variable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Substrate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type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Factor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P-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value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121058"/>
                  </a:ext>
                </a:extLst>
              </a:tr>
              <a:tr h="240489">
                <a:tc rowSpan="4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Specific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</a:t>
                      </a:r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Leaf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Area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0073B4"/>
                          </a:solidFill>
                          <a:latin typeface="Corbel Light" panose="020B0303020204020204" pitchFamily="34" charset="0"/>
                        </a:rPr>
                        <a:t>Siliceous</a:t>
                      </a:r>
                      <a:endParaRPr lang="it-IT" sz="1200" dirty="0">
                        <a:solidFill>
                          <a:srgbClr val="0073B4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8893473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Functional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28772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BA003A"/>
                          </a:solidFill>
                          <a:latin typeface="Corbel Light" panose="020B0303020204020204" pitchFamily="34" charset="0"/>
                        </a:rPr>
                        <a:t>Calcareous</a:t>
                      </a:r>
                      <a:endParaRPr lang="it-IT" sz="120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0.004   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5872692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Functional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621161"/>
                  </a:ext>
                </a:extLst>
              </a:tr>
              <a:tr h="240489">
                <a:tc rowSpan="5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Dry </a:t>
                      </a:r>
                      <a:r>
                        <a:rPr lang="it-IT" sz="1200" kern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matter</a:t>
                      </a:r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kern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content</a:t>
                      </a:r>
                      <a:endParaRPr lang="it-IT" sz="1200" kern="120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0073B4"/>
                          </a:solidFill>
                          <a:latin typeface="Corbel Light" panose="020B0303020204020204" pitchFamily="34" charset="0"/>
                        </a:rPr>
                        <a:t>Siliceous</a:t>
                      </a:r>
                      <a:endParaRPr lang="it-IT" sz="1200" dirty="0">
                        <a:solidFill>
                          <a:srgbClr val="0073B4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2867514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Functional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8490960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BA003A"/>
                          </a:solidFill>
                          <a:latin typeface="Corbel Light" panose="020B0303020204020204" pitchFamily="34" charset="0"/>
                        </a:rPr>
                        <a:t>Calcareous</a:t>
                      </a:r>
                      <a:endParaRPr lang="it-IT" sz="120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0.756  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6189459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Functional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808764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. * </a:t>
                      </a:r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.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0.041    *  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9159343"/>
                  </a:ext>
                </a:extLst>
              </a:tr>
              <a:tr h="240489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kern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Stomata</a:t>
                      </a:r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kern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density</a:t>
                      </a:r>
                      <a:endParaRPr lang="it-IT" sz="1200" kern="120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0073B4"/>
                          </a:solidFill>
                          <a:latin typeface="Corbel Light" panose="020B0303020204020204" pitchFamily="34" charset="0"/>
                        </a:rPr>
                        <a:t>Siliceous</a:t>
                      </a:r>
                      <a:endParaRPr lang="it-IT" sz="120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0.043    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373179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it-IT" sz="1100" kern="1200" dirty="0">
                        <a:solidFill>
                          <a:schemeClr val="tx1"/>
                        </a:solidFill>
                        <a:latin typeface="Futura Cyrillic Bold" panose="020B0902020204020203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1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Functional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0073251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it-IT" sz="1100" kern="1200" dirty="0">
                        <a:solidFill>
                          <a:schemeClr val="tx1"/>
                        </a:solidFill>
                        <a:latin typeface="Futura Cyrillic Bold" panose="020B0902020204020203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BA003A"/>
                          </a:solidFill>
                          <a:latin typeface="Corbel Light" panose="020B0303020204020204" pitchFamily="34" charset="0"/>
                        </a:rPr>
                        <a:t>Calcareous</a:t>
                      </a:r>
                      <a:endParaRPr lang="it-IT" sz="120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0.527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793409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it-IT" sz="1100" kern="1200" dirty="0">
                        <a:solidFill>
                          <a:schemeClr val="tx1"/>
                        </a:solidFill>
                        <a:latin typeface="Futura Cyrillic Bold" panose="020B0902020204020203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1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Functional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805049"/>
                  </a:ext>
                </a:extLst>
              </a:tr>
            </a:tbl>
          </a:graphicData>
        </a:graphic>
      </p:graphicFrame>
      <p:sp>
        <p:nvSpPr>
          <p:cNvPr id="16" name="Rettangolo 15">
            <a:extLst>
              <a:ext uri="{FF2B5EF4-FFF2-40B4-BE49-F238E27FC236}">
                <a16:creationId xmlns:a16="http://schemas.microsoft.com/office/drawing/2014/main" id="{82299933-A2ED-C8DB-6F31-89F64448A9F7}"/>
              </a:ext>
            </a:extLst>
          </p:cNvPr>
          <p:cNvSpPr/>
          <p:nvPr/>
        </p:nvSpPr>
        <p:spPr>
          <a:xfrm>
            <a:off x="5975228" y="2093260"/>
            <a:ext cx="5917654" cy="87093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6F14AE4-6257-7778-37A2-CBC9153C45A9}"/>
              </a:ext>
            </a:extLst>
          </p:cNvPr>
          <p:cNvSpPr/>
          <p:nvPr/>
        </p:nvSpPr>
        <p:spPr>
          <a:xfrm>
            <a:off x="5865279" y="4381327"/>
            <a:ext cx="5917654" cy="108373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65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4371C-372F-DA53-053D-867F57AEA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1C316E02-E6D5-D4A1-C5DE-CF7AAA1145FD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D4246F6-5358-E3BB-8DD4-195F29E29F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59510"/>
            <a:ext cx="377885" cy="540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3778BA3-23DB-9C10-C1D4-E9B28D0E15C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59510"/>
            <a:ext cx="255322" cy="540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E103A11-AC2F-3BC5-C6C2-CACB0ED103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59510"/>
            <a:ext cx="462433" cy="540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A6CFFC6A-1AA7-3A4E-537B-34A61F3FCB3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59510"/>
            <a:ext cx="778162" cy="54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D4AE762-530F-3337-C3C9-B8F25467CD6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0000" t="12141" r="7816" b="5644"/>
          <a:stretch>
            <a:fillRect/>
          </a:stretch>
        </p:blipFill>
        <p:spPr>
          <a:xfrm>
            <a:off x="1918948" y="59510"/>
            <a:ext cx="434483" cy="54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7D9EE5EE-53B1-BE00-85AB-F3D9B60DA91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48570" t="5467" r="772" b="45911"/>
          <a:stretch>
            <a:fillRect/>
          </a:stretch>
        </p:blipFill>
        <p:spPr>
          <a:xfrm>
            <a:off x="2408511" y="59510"/>
            <a:ext cx="581937" cy="540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0C3C9C22-2C3F-0B48-CEB5-311F28226AE5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accent4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7982CA6-5452-15A3-4725-D327564FB37E}"/>
              </a:ext>
            </a:extLst>
          </p:cNvPr>
          <p:cNvSpPr txBox="1"/>
          <p:nvPr/>
        </p:nvSpPr>
        <p:spPr>
          <a:xfrm>
            <a:off x="10645314" y="129455"/>
            <a:ext cx="1137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RESULTS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E067885-E8D6-4B30-E0A4-CAC1C90082AE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F8E8A70B-F6EA-9666-3561-82451FE2CB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46" y="2316611"/>
            <a:ext cx="4711227" cy="2268318"/>
          </a:xfrm>
          <a:prstGeom prst="rect">
            <a:avLst/>
          </a:prstGeom>
        </p:spPr>
      </p:pic>
      <p:graphicFrame>
        <p:nvGraphicFramePr>
          <p:cNvPr id="15" name="Tabella 10">
            <a:extLst>
              <a:ext uri="{FF2B5EF4-FFF2-40B4-BE49-F238E27FC236}">
                <a16:creationId xmlns:a16="http://schemas.microsoft.com/office/drawing/2014/main" id="{ED5C9568-A646-4ACE-9622-4328D920CE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839371"/>
              </p:ext>
            </p:extLst>
          </p:nvPr>
        </p:nvGraphicFramePr>
        <p:xfrm>
          <a:off x="6380857" y="1740627"/>
          <a:ext cx="5106397" cy="3545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445">
                  <a:extLst>
                    <a:ext uri="{9D8B030D-6E8A-4147-A177-3AD203B41FA5}">
                      <a16:colId xmlns:a16="http://schemas.microsoft.com/office/drawing/2014/main" val="2515380646"/>
                    </a:ext>
                  </a:extLst>
                </a:gridCol>
                <a:gridCol w="1324361">
                  <a:extLst>
                    <a:ext uri="{9D8B030D-6E8A-4147-A177-3AD203B41FA5}">
                      <a16:colId xmlns:a16="http://schemas.microsoft.com/office/drawing/2014/main" val="268905226"/>
                    </a:ext>
                  </a:extLst>
                </a:gridCol>
                <a:gridCol w="1114039">
                  <a:extLst>
                    <a:ext uri="{9D8B030D-6E8A-4147-A177-3AD203B41FA5}">
                      <a16:colId xmlns:a16="http://schemas.microsoft.com/office/drawing/2014/main" val="7728919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1667600"/>
                    </a:ext>
                  </a:extLst>
                </a:gridCol>
              </a:tblGrid>
              <a:tr h="293929"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Dependent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variable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Substrate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type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Factor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P-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value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121058"/>
                  </a:ext>
                </a:extLst>
              </a:tr>
              <a:tr h="240489">
                <a:tc rowSpan="4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Specific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</a:t>
                      </a:r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Leaf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Area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0073B4"/>
                          </a:solidFill>
                          <a:latin typeface="Corbel Light" panose="020B0303020204020204" pitchFamily="34" charset="0"/>
                        </a:rPr>
                        <a:t>Siliceous</a:t>
                      </a:r>
                      <a:endParaRPr lang="it-IT" sz="1200" dirty="0">
                        <a:solidFill>
                          <a:srgbClr val="0073B4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8893473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Functional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528772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BA003A"/>
                          </a:solidFill>
                          <a:latin typeface="Corbel Light" panose="020B0303020204020204" pitchFamily="34" charset="0"/>
                        </a:rPr>
                        <a:t>Calcareous</a:t>
                      </a:r>
                      <a:endParaRPr lang="it-IT" sz="120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0.004   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5872692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Functional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621161"/>
                  </a:ext>
                </a:extLst>
              </a:tr>
              <a:tr h="240489">
                <a:tc rowSpan="5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Dry </a:t>
                      </a:r>
                      <a:r>
                        <a:rPr lang="it-IT" sz="1200" kern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matter</a:t>
                      </a:r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kern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content</a:t>
                      </a:r>
                      <a:endParaRPr lang="it-IT" sz="1200" kern="120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0073B4"/>
                          </a:solidFill>
                          <a:latin typeface="Corbel Light" panose="020B0303020204020204" pitchFamily="34" charset="0"/>
                        </a:rPr>
                        <a:t>Siliceous</a:t>
                      </a:r>
                      <a:endParaRPr lang="it-IT" sz="1200" dirty="0">
                        <a:solidFill>
                          <a:srgbClr val="0073B4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2867514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Functional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8490960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BA003A"/>
                          </a:solidFill>
                          <a:latin typeface="Corbel Light" panose="020B0303020204020204" pitchFamily="34" charset="0"/>
                        </a:rPr>
                        <a:t>Calcareous</a:t>
                      </a:r>
                      <a:endParaRPr lang="it-IT" sz="120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0.756  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6189459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Functional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808764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. * </a:t>
                      </a:r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.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0.041    *  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9159343"/>
                  </a:ext>
                </a:extLst>
              </a:tr>
              <a:tr h="240489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kern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Stomata</a:t>
                      </a:r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kern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+mn-ea"/>
                          <a:cs typeface="+mn-cs"/>
                        </a:rPr>
                        <a:t>density</a:t>
                      </a:r>
                      <a:endParaRPr lang="it-IT" sz="1200" kern="120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0073B4"/>
                          </a:solidFill>
                          <a:latin typeface="Corbel Light" panose="020B0303020204020204" pitchFamily="34" charset="0"/>
                        </a:rPr>
                        <a:t>Siliceous</a:t>
                      </a:r>
                      <a:endParaRPr lang="it-IT" sz="120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0.043    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373179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it-IT" sz="1100" kern="1200" dirty="0">
                        <a:solidFill>
                          <a:schemeClr val="tx1"/>
                        </a:solidFill>
                        <a:latin typeface="Futura Cyrillic Bold" panose="020B0902020204020203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1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Functional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0073251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it-IT" sz="1100" kern="1200" dirty="0">
                        <a:solidFill>
                          <a:schemeClr val="tx1"/>
                        </a:solidFill>
                        <a:latin typeface="Futura Cyrillic Bold" panose="020B0902020204020203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BA003A"/>
                          </a:solidFill>
                          <a:latin typeface="Corbel Light" panose="020B0303020204020204" pitchFamily="34" charset="0"/>
                        </a:rPr>
                        <a:t>Calcareous</a:t>
                      </a:r>
                      <a:endParaRPr lang="it-IT" sz="120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0.527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793409"/>
                  </a:ext>
                </a:extLst>
              </a:tr>
              <a:tr h="240489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it-IT" sz="1100" kern="1200" dirty="0">
                        <a:solidFill>
                          <a:schemeClr val="tx1"/>
                        </a:solidFill>
                        <a:latin typeface="Futura Cyrillic Bold" panose="020B0902020204020203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1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Functional</a:t>
                      </a: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groups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805049"/>
                  </a:ext>
                </a:extLst>
              </a:tr>
            </a:tbl>
          </a:graphicData>
        </a:graphic>
      </p:graphicFrame>
      <p:sp>
        <p:nvSpPr>
          <p:cNvPr id="16" name="Rettangolo 15">
            <a:extLst>
              <a:ext uri="{FF2B5EF4-FFF2-40B4-BE49-F238E27FC236}">
                <a16:creationId xmlns:a16="http://schemas.microsoft.com/office/drawing/2014/main" id="{4F6ACD0A-644F-C93E-D010-955091766F72}"/>
              </a:ext>
            </a:extLst>
          </p:cNvPr>
          <p:cNvSpPr/>
          <p:nvPr/>
        </p:nvSpPr>
        <p:spPr>
          <a:xfrm>
            <a:off x="6096000" y="2043709"/>
            <a:ext cx="5917654" cy="226831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9289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A1304-FC61-6CFF-A695-9CE86A300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08473A33-883A-BFE2-7EB1-27C3AD9B5095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0FA085B-914F-F8B6-ABBE-BBDF402C8C8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59510"/>
            <a:ext cx="377885" cy="540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F8393BE8-0F8B-CB05-D7DB-19D2AC9DA9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59510"/>
            <a:ext cx="255322" cy="540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94A4D99-3B09-DC49-228E-A7678AEB7F6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59510"/>
            <a:ext cx="462433" cy="540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2E9DCDE1-A795-5F57-37FE-1827D30219B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59510"/>
            <a:ext cx="778162" cy="54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71094A1A-EDD3-847C-CD1D-58F48BBA30D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0000" t="12141" r="7816" b="5644"/>
          <a:stretch>
            <a:fillRect/>
          </a:stretch>
        </p:blipFill>
        <p:spPr>
          <a:xfrm>
            <a:off x="1918948" y="59510"/>
            <a:ext cx="434483" cy="54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D16B2981-0130-B1F5-CBEF-244E3E30EE6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48570" t="5467" r="772" b="45911"/>
          <a:stretch>
            <a:fillRect/>
          </a:stretch>
        </p:blipFill>
        <p:spPr>
          <a:xfrm>
            <a:off x="2408511" y="59510"/>
            <a:ext cx="581937" cy="540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E9723333-39F9-7B8C-6A04-7683032CA8AA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accent4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6F69F1D-E14B-A13E-465A-FB877A58A2C8}"/>
              </a:ext>
            </a:extLst>
          </p:cNvPr>
          <p:cNvSpPr txBox="1"/>
          <p:nvPr/>
        </p:nvSpPr>
        <p:spPr>
          <a:xfrm>
            <a:off x="10645314" y="129455"/>
            <a:ext cx="1137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RESULTS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BE2DBAA-92BD-7549-88B6-80BCD99684D8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graphicFrame>
        <p:nvGraphicFramePr>
          <p:cNvPr id="13" name="Tabella 10">
            <a:extLst>
              <a:ext uri="{FF2B5EF4-FFF2-40B4-BE49-F238E27FC236}">
                <a16:creationId xmlns:a16="http://schemas.microsoft.com/office/drawing/2014/main" id="{0C2480DB-1CED-6B8E-235C-F1D3D65F1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189925"/>
              </p:ext>
            </p:extLst>
          </p:nvPr>
        </p:nvGraphicFramePr>
        <p:xfrm>
          <a:off x="6363925" y="1980860"/>
          <a:ext cx="5106397" cy="289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445">
                  <a:extLst>
                    <a:ext uri="{9D8B030D-6E8A-4147-A177-3AD203B41FA5}">
                      <a16:colId xmlns:a16="http://schemas.microsoft.com/office/drawing/2014/main" val="2515380646"/>
                    </a:ext>
                  </a:extLst>
                </a:gridCol>
                <a:gridCol w="1216171">
                  <a:extLst>
                    <a:ext uri="{9D8B030D-6E8A-4147-A177-3AD203B41FA5}">
                      <a16:colId xmlns:a16="http://schemas.microsoft.com/office/drawing/2014/main" val="268905226"/>
                    </a:ext>
                  </a:extLst>
                </a:gridCol>
                <a:gridCol w="1222229">
                  <a:extLst>
                    <a:ext uri="{9D8B030D-6E8A-4147-A177-3AD203B41FA5}">
                      <a16:colId xmlns:a16="http://schemas.microsoft.com/office/drawing/2014/main" val="7728919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1667600"/>
                    </a:ext>
                  </a:extLst>
                </a:gridCol>
              </a:tblGrid>
              <a:tr h="231559">
                <a:tc>
                  <a:txBody>
                    <a:bodyPr/>
                    <a:lstStyle/>
                    <a:p>
                      <a:r>
                        <a:rPr lang="it-IT" sz="1600" b="0" u="none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Dependent</a:t>
                      </a:r>
                      <a:r>
                        <a:rPr lang="it-IT" sz="16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it-IT" sz="1600" b="0" u="none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variable</a:t>
                      </a:r>
                      <a:endParaRPr lang="it-IT" sz="1600" b="0" u="none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Substrate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type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u="none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Factor</a:t>
                      </a:r>
                      <a:endParaRPr lang="it-IT" sz="1600" b="0" u="none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P-</a:t>
                      </a:r>
                      <a:r>
                        <a:rPr lang="it-IT" sz="1600" b="0" u="none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value</a:t>
                      </a:r>
                      <a:endParaRPr lang="it-IT" sz="1600" b="0" u="none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121058"/>
                  </a:ext>
                </a:extLst>
              </a:tr>
              <a:tr h="265244">
                <a:tc rowSpan="5">
                  <a:txBody>
                    <a:bodyPr/>
                    <a:lstStyle/>
                    <a:p>
                      <a:r>
                        <a:rPr lang="it-IT" sz="14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NDVI – UAV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0073B4"/>
                          </a:solidFill>
                          <a:latin typeface="Corbel Light" panose="020B0303020204020204" pitchFamily="34" charset="0"/>
                        </a:rPr>
                        <a:t>Siliceous</a:t>
                      </a:r>
                      <a:endParaRPr lang="it-IT" sz="1200" b="0" u="none" dirty="0">
                        <a:solidFill>
                          <a:srgbClr val="0073B4"/>
                        </a:solidFill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Time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8893473"/>
                  </a:ext>
                </a:extLst>
              </a:tr>
              <a:tr h="26524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 sz="1100" dirty="0">
                        <a:solidFill>
                          <a:srgbClr val="0073B4"/>
                        </a:solidFill>
                        <a:latin typeface="Futura Cyrillic Bold" panose="020B09020202040202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0.318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2660764"/>
                  </a:ext>
                </a:extLst>
              </a:tr>
              <a:tr h="265244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BA003A"/>
                          </a:solidFill>
                          <a:latin typeface="Corbel Light" panose="020B0303020204020204" pitchFamily="34" charset="0"/>
                        </a:rPr>
                        <a:t>Calcareous</a:t>
                      </a:r>
                      <a:endParaRPr lang="it-IT" sz="1400" b="0" u="none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Time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0.221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621161"/>
                  </a:ext>
                </a:extLst>
              </a:tr>
              <a:tr h="265244">
                <a:tc vMerge="1">
                  <a:txBody>
                    <a:bodyPr/>
                    <a:lstStyle/>
                    <a:p>
                      <a:endParaRPr lang="it-IT" sz="1100" dirty="0">
                        <a:solidFill>
                          <a:schemeClr val="tx1"/>
                        </a:solidFill>
                        <a:latin typeface="Futura Cyrillic Bold" panose="020B09020202040202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u="sng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5470206"/>
                  </a:ext>
                </a:extLst>
              </a:tr>
              <a:tr h="265244">
                <a:tc vMerge="1">
                  <a:txBody>
                    <a:bodyPr/>
                    <a:lstStyle/>
                    <a:p>
                      <a:endParaRPr lang="it-IT" sz="1100" dirty="0">
                        <a:solidFill>
                          <a:schemeClr val="tx1"/>
                        </a:solidFill>
                        <a:latin typeface="Futura Cyrillic Bold" panose="020B09020202040202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u="sng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Time*Treatment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0.011   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048645"/>
                  </a:ext>
                </a:extLst>
              </a:tr>
              <a:tr h="265244">
                <a:tc rowSpan="5">
                  <a:txBody>
                    <a:bodyPr/>
                    <a:lstStyle/>
                    <a:p>
                      <a:r>
                        <a:rPr lang="it-IT" sz="14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NDVI – </a:t>
                      </a:r>
                      <a:r>
                        <a:rPr lang="it-IT" sz="1400" b="0" u="none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close</a:t>
                      </a:r>
                      <a:r>
                        <a:rPr lang="it-IT" sz="14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range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0073B4"/>
                          </a:solidFill>
                          <a:latin typeface="Corbel Light" panose="020B0303020204020204" pitchFamily="34" charset="0"/>
                        </a:rPr>
                        <a:t>Siliceous</a:t>
                      </a:r>
                      <a:endParaRPr lang="it-IT" sz="1200" b="0" u="none" dirty="0">
                        <a:solidFill>
                          <a:srgbClr val="0073B4"/>
                        </a:solidFill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Time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8490960"/>
                  </a:ext>
                </a:extLst>
              </a:tr>
              <a:tr h="26524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100" dirty="0">
                        <a:solidFill>
                          <a:srgbClr val="0073B4"/>
                        </a:solidFill>
                        <a:latin typeface="Futura Cyrillic Bold" panose="020B09020202040202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6189459"/>
                  </a:ext>
                </a:extLst>
              </a:tr>
              <a:tr h="265244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BA003A"/>
                          </a:solidFill>
                          <a:latin typeface="Corbel Light" panose="020B0303020204020204" pitchFamily="34" charset="0"/>
                        </a:rPr>
                        <a:t>Calcareous</a:t>
                      </a:r>
                      <a:endParaRPr lang="it-IT" sz="1400" b="0" u="none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Time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0.235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4989518"/>
                  </a:ext>
                </a:extLst>
              </a:tr>
              <a:tr h="265244">
                <a:tc vMerge="1">
                  <a:txBody>
                    <a:bodyPr/>
                    <a:lstStyle/>
                    <a:p>
                      <a:endParaRPr lang="it-IT" sz="1100" dirty="0">
                        <a:solidFill>
                          <a:schemeClr val="tx1"/>
                        </a:solidFill>
                        <a:latin typeface="Futura Cyrillic Bold" panose="020B09020202040202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u="sng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757111"/>
                  </a:ext>
                </a:extLst>
              </a:tr>
              <a:tr h="265244">
                <a:tc vMerge="1">
                  <a:txBody>
                    <a:bodyPr/>
                    <a:lstStyle/>
                    <a:p>
                      <a:endParaRPr lang="it-IT" sz="1100" dirty="0">
                        <a:solidFill>
                          <a:schemeClr val="tx1"/>
                        </a:solidFill>
                        <a:latin typeface="Futura Cyrillic Bold" panose="020B09020202040202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u="sng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Time*Treatment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4523477"/>
                  </a:ext>
                </a:extLst>
              </a:tr>
            </a:tbl>
          </a:graphicData>
        </a:graphic>
      </p:graphicFrame>
      <p:pic>
        <p:nvPicPr>
          <p:cNvPr id="14" name="Immagine 13">
            <a:extLst>
              <a:ext uri="{FF2B5EF4-FFF2-40B4-BE49-F238E27FC236}">
                <a16:creationId xmlns:a16="http://schemas.microsoft.com/office/drawing/2014/main" id="{34721E46-2C89-8D5A-82CC-2AD6714F8B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78" y="1407289"/>
            <a:ext cx="3647590" cy="4400154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54F0B1F2-BC1E-96C6-40DA-5589987E74F3}"/>
              </a:ext>
            </a:extLst>
          </p:cNvPr>
          <p:cNvSpPr/>
          <p:nvPr/>
        </p:nvSpPr>
        <p:spPr>
          <a:xfrm>
            <a:off x="5745360" y="3593009"/>
            <a:ext cx="5917654" cy="149972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932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2CE75-4040-F44B-E19A-1943EB1B9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5B21E656-FE9E-C6AB-C547-7B178E0804A6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52BA6E7-1C49-D4A0-E2CD-A4B0B42810F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2123" t="3973" r="8843" b="3875"/>
          <a:stretch>
            <a:fillRect/>
          </a:stretch>
        </p:blipFill>
        <p:spPr>
          <a:xfrm>
            <a:off x="3071594" y="59510"/>
            <a:ext cx="377885" cy="540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8658611-E143-603F-010D-FF27F472078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59510"/>
            <a:ext cx="255322" cy="540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F01D3EB-463D-585C-9E8A-34BB0BF244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59510"/>
            <a:ext cx="462433" cy="540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1C1029D-38C9-F8ED-822A-0CE1D62D59D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59510"/>
            <a:ext cx="778162" cy="54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6E1A4B11-8EEE-1B8B-C8AA-A7EB4F4F6E5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0000" t="12141" r="7816" b="5644"/>
          <a:stretch>
            <a:fillRect/>
          </a:stretch>
        </p:blipFill>
        <p:spPr>
          <a:xfrm>
            <a:off x="1918948" y="59510"/>
            <a:ext cx="434483" cy="54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83351BEB-D57A-BE1E-11F6-BC5B4E46C15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48570" t="5467" r="772" b="45911"/>
          <a:stretch>
            <a:fillRect/>
          </a:stretch>
        </p:blipFill>
        <p:spPr>
          <a:xfrm>
            <a:off x="2408511" y="59510"/>
            <a:ext cx="581937" cy="540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7D80D9E-4EE9-1246-1BB1-B6B22E765895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accent4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09CEF80-656A-2552-CC73-97E8F1A9155F}"/>
              </a:ext>
            </a:extLst>
          </p:cNvPr>
          <p:cNvSpPr txBox="1"/>
          <p:nvPr/>
        </p:nvSpPr>
        <p:spPr>
          <a:xfrm>
            <a:off x="10645314" y="129455"/>
            <a:ext cx="1137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RESULTS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F33235-4869-1156-E42B-CF1982A9A66D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8DC5014-4ED0-9FE5-E596-48F42D0A8D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78" y="1463718"/>
            <a:ext cx="4090667" cy="4468368"/>
          </a:xfrm>
          <a:prstGeom prst="rect">
            <a:avLst/>
          </a:prstGeom>
        </p:spPr>
      </p:pic>
      <p:graphicFrame>
        <p:nvGraphicFramePr>
          <p:cNvPr id="16" name="Tabella 10">
            <a:extLst>
              <a:ext uri="{FF2B5EF4-FFF2-40B4-BE49-F238E27FC236}">
                <a16:creationId xmlns:a16="http://schemas.microsoft.com/office/drawing/2014/main" id="{52DCFF4B-B4D5-4151-99B4-9ABD2BC54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347594"/>
              </p:ext>
            </p:extLst>
          </p:nvPr>
        </p:nvGraphicFramePr>
        <p:xfrm>
          <a:off x="6363925" y="1980860"/>
          <a:ext cx="5106397" cy="289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445">
                  <a:extLst>
                    <a:ext uri="{9D8B030D-6E8A-4147-A177-3AD203B41FA5}">
                      <a16:colId xmlns:a16="http://schemas.microsoft.com/office/drawing/2014/main" val="2515380646"/>
                    </a:ext>
                  </a:extLst>
                </a:gridCol>
                <a:gridCol w="1216171">
                  <a:extLst>
                    <a:ext uri="{9D8B030D-6E8A-4147-A177-3AD203B41FA5}">
                      <a16:colId xmlns:a16="http://schemas.microsoft.com/office/drawing/2014/main" val="268905226"/>
                    </a:ext>
                  </a:extLst>
                </a:gridCol>
                <a:gridCol w="1222229">
                  <a:extLst>
                    <a:ext uri="{9D8B030D-6E8A-4147-A177-3AD203B41FA5}">
                      <a16:colId xmlns:a16="http://schemas.microsoft.com/office/drawing/2014/main" val="7728919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1667600"/>
                    </a:ext>
                  </a:extLst>
                </a:gridCol>
              </a:tblGrid>
              <a:tr h="231559">
                <a:tc>
                  <a:txBody>
                    <a:bodyPr/>
                    <a:lstStyle/>
                    <a:p>
                      <a:r>
                        <a:rPr lang="it-IT" sz="1600" b="0" u="none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Dependent</a:t>
                      </a:r>
                      <a:r>
                        <a:rPr lang="it-IT" sz="16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it-IT" sz="1600" b="0" u="none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variable</a:t>
                      </a:r>
                      <a:endParaRPr lang="it-IT" sz="1600" b="0" u="none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Substrate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 </a:t>
                      </a:r>
                      <a:r>
                        <a:rPr lang="it-IT" sz="1600" b="0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</a:rPr>
                        <a:t>type</a:t>
                      </a:r>
                      <a:endParaRPr lang="it-IT" sz="1600" b="0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u="none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Factor</a:t>
                      </a:r>
                      <a:endParaRPr lang="it-IT" sz="1600" b="0" u="none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P-</a:t>
                      </a:r>
                      <a:r>
                        <a:rPr lang="it-IT" sz="1600" b="0" u="none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value</a:t>
                      </a:r>
                      <a:endParaRPr lang="it-IT" sz="1600" b="0" u="none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121058"/>
                  </a:ext>
                </a:extLst>
              </a:tr>
              <a:tr h="265244">
                <a:tc rowSpan="5">
                  <a:txBody>
                    <a:bodyPr/>
                    <a:lstStyle/>
                    <a:p>
                      <a:r>
                        <a:rPr lang="it-IT" sz="14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NDVI – UAV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0073B4"/>
                          </a:solidFill>
                          <a:latin typeface="Corbel Light" panose="020B0303020204020204" pitchFamily="34" charset="0"/>
                        </a:rPr>
                        <a:t>Siliceous</a:t>
                      </a:r>
                      <a:endParaRPr lang="it-IT" sz="1200" b="0" u="none" dirty="0">
                        <a:solidFill>
                          <a:srgbClr val="0073B4"/>
                        </a:solidFill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Time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8893473"/>
                  </a:ext>
                </a:extLst>
              </a:tr>
              <a:tr h="26524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 sz="1100" dirty="0">
                        <a:solidFill>
                          <a:srgbClr val="0073B4"/>
                        </a:solidFill>
                        <a:latin typeface="Futura Cyrillic Bold" panose="020B09020202040202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0.318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2660764"/>
                  </a:ext>
                </a:extLst>
              </a:tr>
              <a:tr h="265244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BA003A"/>
                          </a:solidFill>
                          <a:latin typeface="Corbel Light" panose="020B0303020204020204" pitchFamily="34" charset="0"/>
                        </a:rPr>
                        <a:t>Calcareous</a:t>
                      </a:r>
                      <a:endParaRPr lang="it-IT" sz="1400" b="0" u="none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Time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0.221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621161"/>
                  </a:ext>
                </a:extLst>
              </a:tr>
              <a:tr h="265244">
                <a:tc vMerge="1">
                  <a:txBody>
                    <a:bodyPr/>
                    <a:lstStyle/>
                    <a:p>
                      <a:endParaRPr lang="it-IT" sz="1100" dirty="0">
                        <a:solidFill>
                          <a:schemeClr val="tx1"/>
                        </a:solidFill>
                        <a:latin typeface="Futura Cyrillic Bold" panose="020B09020202040202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u="sng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5470206"/>
                  </a:ext>
                </a:extLst>
              </a:tr>
              <a:tr h="265244">
                <a:tc vMerge="1">
                  <a:txBody>
                    <a:bodyPr/>
                    <a:lstStyle/>
                    <a:p>
                      <a:endParaRPr lang="it-IT" sz="1100" dirty="0">
                        <a:solidFill>
                          <a:schemeClr val="tx1"/>
                        </a:solidFill>
                        <a:latin typeface="Futura Cyrillic Bold" panose="020B09020202040202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u="sng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Time*Treatment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0.011   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048645"/>
                  </a:ext>
                </a:extLst>
              </a:tr>
              <a:tr h="265244">
                <a:tc rowSpan="5">
                  <a:txBody>
                    <a:bodyPr/>
                    <a:lstStyle/>
                    <a:p>
                      <a:r>
                        <a:rPr lang="it-IT" sz="14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NDVI – </a:t>
                      </a:r>
                      <a:r>
                        <a:rPr lang="it-IT" sz="1400" b="0" u="none" dirty="0" err="1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close</a:t>
                      </a:r>
                      <a:r>
                        <a:rPr lang="it-IT" sz="14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 range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0073B4"/>
                          </a:solidFill>
                          <a:latin typeface="Corbel Light" panose="020B0303020204020204" pitchFamily="34" charset="0"/>
                        </a:rPr>
                        <a:t>Siliceous</a:t>
                      </a:r>
                      <a:endParaRPr lang="it-IT" sz="1200" b="0" u="none" dirty="0">
                        <a:solidFill>
                          <a:srgbClr val="0073B4"/>
                        </a:solidFill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Time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8490960"/>
                  </a:ext>
                </a:extLst>
              </a:tr>
              <a:tr h="26524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100" dirty="0">
                        <a:solidFill>
                          <a:srgbClr val="0073B4"/>
                        </a:solidFill>
                        <a:latin typeface="Futura Cyrillic Bold" panose="020B09020202040202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6189459"/>
                  </a:ext>
                </a:extLst>
              </a:tr>
              <a:tr h="265244">
                <a:tc vMerge="1">
                  <a:txBody>
                    <a:bodyPr/>
                    <a:lstStyle/>
                    <a:p>
                      <a:endParaRPr lang="it-IT" sz="1200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it-IT" sz="1200" dirty="0" err="1">
                          <a:solidFill>
                            <a:srgbClr val="BA003A"/>
                          </a:solidFill>
                          <a:latin typeface="Corbel Light" panose="020B0303020204020204" pitchFamily="34" charset="0"/>
                        </a:rPr>
                        <a:t>Calcareous</a:t>
                      </a:r>
                      <a:endParaRPr lang="it-IT" sz="1400" b="0" u="none" dirty="0">
                        <a:solidFill>
                          <a:schemeClr val="tx1"/>
                        </a:solidFill>
                        <a:latin typeface="Corbel Light" panose="020B030302020402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Time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0.235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4989518"/>
                  </a:ext>
                </a:extLst>
              </a:tr>
              <a:tr h="265244">
                <a:tc vMerge="1">
                  <a:txBody>
                    <a:bodyPr/>
                    <a:lstStyle/>
                    <a:p>
                      <a:endParaRPr lang="it-IT" sz="1100" dirty="0">
                        <a:solidFill>
                          <a:schemeClr val="tx1"/>
                        </a:solidFill>
                        <a:latin typeface="Futura Cyrillic Bold" panose="020B09020202040202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u="sng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757111"/>
                  </a:ext>
                </a:extLst>
              </a:tr>
              <a:tr h="265244">
                <a:tc vMerge="1">
                  <a:txBody>
                    <a:bodyPr/>
                    <a:lstStyle/>
                    <a:p>
                      <a:endParaRPr lang="it-IT" sz="1100" dirty="0">
                        <a:solidFill>
                          <a:schemeClr val="tx1"/>
                        </a:solidFill>
                        <a:latin typeface="Futura Cyrillic Bold" panose="020B09020202040202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 sz="1200" u="sng" dirty="0">
                        <a:solidFill>
                          <a:schemeClr val="tx1"/>
                        </a:solidFill>
                        <a:latin typeface="Futura Cyrillic Book" panose="020B0502020204020303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Time*Treatment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u="none" dirty="0">
                          <a:solidFill>
                            <a:schemeClr val="tx1"/>
                          </a:solidFill>
                          <a:latin typeface="Corbel Light" panose="020B030302020402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&lt; 0.001 ***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4523477"/>
                  </a:ext>
                </a:extLst>
              </a:tr>
            </a:tbl>
          </a:graphicData>
        </a:graphic>
      </p:graphicFrame>
      <p:sp>
        <p:nvSpPr>
          <p:cNvPr id="15" name="Rettangolo 14">
            <a:extLst>
              <a:ext uri="{FF2B5EF4-FFF2-40B4-BE49-F238E27FC236}">
                <a16:creationId xmlns:a16="http://schemas.microsoft.com/office/drawing/2014/main" id="{1EB3D7D7-23CF-576A-AED6-E09F4B895737}"/>
              </a:ext>
            </a:extLst>
          </p:cNvPr>
          <p:cNvSpPr/>
          <p:nvPr/>
        </p:nvSpPr>
        <p:spPr>
          <a:xfrm>
            <a:off x="6274346" y="2256908"/>
            <a:ext cx="5508587" cy="125306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9655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2EB91-D43C-5C5F-AF86-A44BD4AA1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AEFDE7FE-3678-794B-6273-713D084110CF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tx1">
                  <a:lumMod val="75000"/>
                  <a:lumOff val="25000"/>
                </a:schemeClr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C08B8BC-A941-5326-F4A0-FD810C9AA271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tx1">
                  <a:lumMod val="75000"/>
                  <a:lumOff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F1D7DBB-CC31-10B8-BB16-8BCD0500AD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59510"/>
            <a:ext cx="255322" cy="540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86E74CF-3015-4297-6996-9E1ADD7C62E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59510"/>
            <a:ext cx="462433" cy="540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8459344-AF94-032D-8FA5-5F84A6660E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59510"/>
            <a:ext cx="778162" cy="540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A0DD40D-ACB0-FB5C-ED6C-C8E865B41C5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50000" t="12141" r="7816" b="5644"/>
          <a:stretch>
            <a:fillRect/>
          </a:stretch>
        </p:blipFill>
        <p:spPr>
          <a:xfrm>
            <a:off x="1918948" y="59510"/>
            <a:ext cx="434483" cy="54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BDD8173D-A3EE-437B-0544-2370C940434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2160" t="1661" r="51063" b="50000"/>
          <a:stretch>
            <a:fillRect/>
          </a:stretch>
        </p:blipFill>
        <p:spPr>
          <a:xfrm>
            <a:off x="2445081" y="59510"/>
            <a:ext cx="540513" cy="54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5563A87A-0F2D-0B18-B982-B16C1C8E8B9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10612" r="52005"/>
          <a:stretch>
            <a:fillRect/>
          </a:stretch>
        </p:blipFill>
        <p:spPr>
          <a:xfrm>
            <a:off x="3086185" y="59510"/>
            <a:ext cx="333502" cy="540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0B3F2D4-2075-6DFD-96E2-A074B5349A5B}"/>
              </a:ext>
            </a:extLst>
          </p:cNvPr>
          <p:cNvSpPr txBox="1"/>
          <p:nvPr/>
        </p:nvSpPr>
        <p:spPr>
          <a:xfrm>
            <a:off x="10020557" y="156678"/>
            <a:ext cx="18245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CONCLUSIONS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43A2983-886C-8265-AB51-3AB30E9BEF33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pic>
        <p:nvPicPr>
          <p:cNvPr id="14" name="Elemento grafico 13" descr="Dimensione (sole medio) contorno">
            <a:extLst>
              <a:ext uri="{FF2B5EF4-FFF2-40B4-BE49-F238E27FC236}">
                <a16:creationId xmlns:a16="http://schemas.microsoft.com/office/drawing/2014/main" id="{C711F8E7-8FD3-C419-2B77-85F2ECD966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31441" y="1036097"/>
            <a:ext cx="914400" cy="914400"/>
          </a:xfrm>
          <a:prstGeom prst="rect">
            <a:avLst/>
          </a:prstGeom>
        </p:spPr>
      </p:pic>
      <p:grpSp>
        <p:nvGrpSpPr>
          <p:cNvPr id="17" name="Gruppo 16">
            <a:extLst>
              <a:ext uri="{FF2B5EF4-FFF2-40B4-BE49-F238E27FC236}">
                <a16:creationId xmlns:a16="http://schemas.microsoft.com/office/drawing/2014/main" id="{6988D000-BB1A-D1E4-C4F4-E98414F2E381}"/>
              </a:ext>
            </a:extLst>
          </p:cNvPr>
          <p:cNvGrpSpPr/>
          <p:nvPr/>
        </p:nvGrpSpPr>
        <p:grpSpPr>
          <a:xfrm flipH="1">
            <a:off x="5013560" y="3890788"/>
            <a:ext cx="1700068" cy="1159397"/>
            <a:chOff x="-3383508" y="1928646"/>
            <a:chExt cx="4784000" cy="2933336"/>
          </a:xfrm>
        </p:grpSpPr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E04E77AE-AF88-D6B5-59E5-D382F6CC45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27"/>
            <a:stretch/>
          </p:blipFill>
          <p:spPr>
            <a:xfrm rot="16200000">
              <a:off x="-3235820" y="2765313"/>
              <a:ext cx="1948981" cy="2244357"/>
            </a:xfrm>
            <a:prstGeom prst="rect">
              <a:avLst/>
            </a:prstGeom>
          </p:spPr>
        </p:pic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05CEA19E-3BB8-CB37-2DA4-EFB6CEE3A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452"/>
            <a:stretch/>
          </p:blipFill>
          <p:spPr>
            <a:xfrm>
              <a:off x="-2500492" y="3220182"/>
              <a:ext cx="1541821" cy="1641800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0CC30A7D-2FCF-CD5B-13E5-F4711AAB35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91" t="-14130" r="1491" b="14130"/>
            <a:stretch/>
          </p:blipFill>
          <p:spPr>
            <a:xfrm>
              <a:off x="-1704205" y="2357120"/>
              <a:ext cx="1114194" cy="2504862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691C0493-CA16-4719-87E8-627413BB32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452"/>
            <a:stretch/>
          </p:blipFill>
          <p:spPr>
            <a:xfrm>
              <a:off x="-1469252" y="3220182"/>
              <a:ext cx="1541821" cy="1641800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51A2A853-5E61-19F3-0569-7B16111AD4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27"/>
            <a:stretch/>
          </p:blipFill>
          <p:spPr>
            <a:xfrm rot="16200000">
              <a:off x="-696177" y="2765312"/>
              <a:ext cx="1948981" cy="2244357"/>
            </a:xfrm>
            <a:prstGeom prst="rect">
              <a:avLst/>
            </a:prstGeom>
          </p:spPr>
        </p:pic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FA8670B6-0E4E-BF17-2767-0C65E6F10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91" t="-14130" r="1491" b="14130"/>
            <a:stretch/>
          </p:blipFill>
          <p:spPr>
            <a:xfrm>
              <a:off x="-771412" y="1928646"/>
              <a:ext cx="1304784" cy="2933335"/>
            </a:xfrm>
            <a:prstGeom prst="rect">
              <a:avLst/>
            </a:prstGeom>
          </p:spPr>
        </p:pic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911DCD41-1800-C06B-1914-AD8E88306CAC}"/>
              </a:ext>
            </a:extLst>
          </p:cNvPr>
          <p:cNvGrpSpPr/>
          <p:nvPr/>
        </p:nvGrpSpPr>
        <p:grpSpPr>
          <a:xfrm>
            <a:off x="4505105" y="2231342"/>
            <a:ext cx="2451090" cy="1616531"/>
            <a:chOff x="10088856" y="1630401"/>
            <a:chExt cx="1810686" cy="936690"/>
          </a:xfrm>
        </p:grpSpPr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BF29F0F9-4114-1A07-15DB-1B520B1F8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996274" y="1722983"/>
              <a:ext cx="936690" cy="751526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9887DC96-5A63-E268-75D4-14972B089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8574" y="1637009"/>
              <a:ext cx="590525" cy="866766"/>
            </a:xfrm>
            <a:prstGeom prst="rect">
              <a:avLst/>
            </a:prstGeom>
          </p:spPr>
        </p:pic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4720D9CA-E432-AC95-FFBB-8DCEA9612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03133" y="1646174"/>
              <a:ext cx="396409" cy="891183"/>
            </a:xfrm>
            <a:prstGeom prst="rect">
              <a:avLst/>
            </a:prstGeom>
          </p:spPr>
        </p:pic>
      </p:grpSp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F1E042C0-B1A2-FE46-74A8-5B89F9387233}"/>
              </a:ext>
            </a:extLst>
          </p:cNvPr>
          <p:cNvGrpSpPr/>
          <p:nvPr/>
        </p:nvGrpSpPr>
        <p:grpSpPr>
          <a:xfrm>
            <a:off x="187882" y="1749337"/>
            <a:ext cx="3956596" cy="4072566"/>
            <a:chOff x="4921933" y="764905"/>
            <a:chExt cx="5504282" cy="5133341"/>
          </a:xfrm>
        </p:grpSpPr>
        <p:grpSp>
          <p:nvGrpSpPr>
            <p:cNvPr id="29" name="Gruppo 28">
              <a:extLst>
                <a:ext uri="{FF2B5EF4-FFF2-40B4-BE49-F238E27FC236}">
                  <a16:creationId xmlns:a16="http://schemas.microsoft.com/office/drawing/2014/main" id="{B963BBA9-A911-4776-3AC4-41BA2746BB7D}"/>
                </a:ext>
              </a:extLst>
            </p:cNvPr>
            <p:cNvGrpSpPr/>
            <p:nvPr/>
          </p:nvGrpSpPr>
          <p:grpSpPr>
            <a:xfrm>
              <a:off x="5527380" y="764905"/>
              <a:ext cx="1322726" cy="1151542"/>
              <a:chOff x="8710246" y="2047033"/>
              <a:chExt cx="1807593" cy="1530534"/>
            </a:xfrm>
          </p:grpSpPr>
          <p:grpSp>
            <p:nvGrpSpPr>
              <p:cNvPr id="110" name="Gruppo 109">
                <a:extLst>
                  <a:ext uri="{FF2B5EF4-FFF2-40B4-BE49-F238E27FC236}">
                    <a16:creationId xmlns:a16="http://schemas.microsoft.com/office/drawing/2014/main" id="{48493460-2667-767B-CE22-206841D1ED36}"/>
                  </a:ext>
                </a:extLst>
              </p:cNvPr>
              <p:cNvGrpSpPr/>
              <p:nvPr/>
            </p:nvGrpSpPr>
            <p:grpSpPr>
              <a:xfrm>
                <a:off x="8710246" y="2504156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112" name="Immagine 111">
                  <a:extLst>
                    <a:ext uri="{FF2B5EF4-FFF2-40B4-BE49-F238E27FC236}">
                      <a16:creationId xmlns:a16="http://schemas.microsoft.com/office/drawing/2014/main" id="{B44C2D81-4F8A-EF1A-D922-8309E31E48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113" name="Immagine 112">
                  <a:extLst>
                    <a:ext uri="{FF2B5EF4-FFF2-40B4-BE49-F238E27FC236}">
                      <a16:creationId xmlns:a16="http://schemas.microsoft.com/office/drawing/2014/main" id="{0687B1B3-1C0A-429F-72C9-26BBD996CA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114" name="Immagine 113">
                  <a:extLst>
                    <a:ext uri="{FF2B5EF4-FFF2-40B4-BE49-F238E27FC236}">
                      <a16:creationId xmlns:a16="http://schemas.microsoft.com/office/drawing/2014/main" id="{128E30BF-01BE-12BD-8A0D-D5EE609B4F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115" name="Immagine 114">
                  <a:extLst>
                    <a:ext uri="{FF2B5EF4-FFF2-40B4-BE49-F238E27FC236}">
                      <a16:creationId xmlns:a16="http://schemas.microsoft.com/office/drawing/2014/main" id="{9EEA6AD7-264F-AC64-597C-F97E5460D2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116" name="Immagine 115">
                  <a:extLst>
                    <a:ext uri="{FF2B5EF4-FFF2-40B4-BE49-F238E27FC236}">
                      <a16:creationId xmlns:a16="http://schemas.microsoft.com/office/drawing/2014/main" id="{4E35B9AD-73DA-CE5A-9C66-3CE4AACF87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117" name="Immagine 116">
                  <a:extLst>
                    <a:ext uri="{FF2B5EF4-FFF2-40B4-BE49-F238E27FC236}">
                      <a16:creationId xmlns:a16="http://schemas.microsoft.com/office/drawing/2014/main" id="{B6FA5755-8231-8C81-14A0-D8B8A432D9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111" name="Triangolo isoscele 110">
                <a:extLst>
                  <a:ext uri="{FF2B5EF4-FFF2-40B4-BE49-F238E27FC236}">
                    <a16:creationId xmlns:a16="http://schemas.microsoft.com/office/drawing/2014/main" id="{14D57FFF-A839-1DF5-3886-E88D64C81351}"/>
                  </a:ext>
                </a:extLst>
              </p:cNvPr>
              <p:cNvSpPr/>
              <p:nvPr/>
            </p:nvSpPr>
            <p:spPr>
              <a:xfrm>
                <a:off x="8742420" y="2047033"/>
                <a:ext cx="1775419" cy="153053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3000"/>
                </a:schemeClr>
              </a:solidFill>
              <a:ln w="6350"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30" name="Gruppo 29">
              <a:extLst>
                <a:ext uri="{FF2B5EF4-FFF2-40B4-BE49-F238E27FC236}">
                  <a16:creationId xmlns:a16="http://schemas.microsoft.com/office/drawing/2014/main" id="{C13ECE06-7E8F-9709-E851-4436658170AC}"/>
                </a:ext>
              </a:extLst>
            </p:cNvPr>
            <p:cNvGrpSpPr/>
            <p:nvPr/>
          </p:nvGrpSpPr>
          <p:grpSpPr>
            <a:xfrm>
              <a:off x="7606393" y="771902"/>
              <a:ext cx="1322721" cy="1151542"/>
              <a:chOff x="8710246" y="2047033"/>
              <a:chExt cx="1807582" cy="1530534"/>
            </a:xfrm>
          </p:grpSpPr>
          <p:grpSp>
            <p:nvGrpSpPr>
              <p:cNvPr id="102" name="Gruppo 101">
                <a:extLst>
                  <a:ext uri="{FF2B5EF4-FFF2-40B4-BE49-F238E27FC236}">
                    <a16:creationId xmlns:a16="http://schemas.microsoft.com/office/drawing/2014/main" id="{A7C4D661-5AD5-2B07-C9B7-1C674CBEE95B}"/>
                  </a:ext>
                </a:extLst>
              </p:cNvPr>
              <p:cNvGrpSpPr/>
              <p:nvPr/>
            </p:nvGrpSpPr>
            <p:grpSpPr>
              <a:xfrm>
                <a:off x="8710246" y="2504156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104" name="Immagine 103">
                  <a:extLst>
                    <a:ext uri="{FF2B5EF4-FFF2-40B4-BE49-F238E27FC236}">
                      <a16:creationId xmlns:a16="http://schemas.microsoft.com/office/drawing/2014/main" id="{AE2332F6-80C3-34D7-00A1-4623D90581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105" name="Immagine 104">
                  <a:extLst>
                    <a:ext uri="{FF2B5EF4-FFF2-40B4-BE49-F238E27FC236}">
                      <a16:creationId xmlns:a16="http://schemas.microsoft.com/office/drawing/2014/main" id="{3F15B577-EDC7-D6B8-1F1B-E8164E1307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106" name="Immagine 105">
                  <a:extLst>
                    <a:ext uri="{FF2B5EF4-FFF2-40B4-BE49-F238E27FC236}">
                      <a16:creationId xmlns:a16="http://schemas.microsoft.com/office/drawing/2014/main" id="{AB8AE49A-0C73-98A9-C475-E7DE44F48B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107" name="Immagine 106">
                  <a:extLst>
                    <a:ext uri="{FF2B5EF4-FFF2-40B4-BE49-F238E27FC236}">
                      <a16:creationId xmlns:a16="http://schemas.microsoft.com/office/drawing/2014/main" id="{89960728-4F72-C346-FF47-266AA1B609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108" name="Immagine 107">
                  <a:extLst>
                    <a:ext uri="{FF2B5EF4-FFF2-40B4-BE49-F238E27FC236}">
                      <a16:creationId xmlns:a16="http://schemas.microsoft.com/office/drawing/2014/main" id="{A9A30398-F754-C529-34D9-124021D0F0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109" name="Immagine 108">
                  <a:extLst>
                    <a:ext uri="{FF2B5EF4-FFF2-40B4-BE49-F238E27FC236}">
                      <a16:creationId xmlns:a16="http://schemas.microsoft.com/office/drawing/2014/main" id="{CD2BD481-7C84-C473-1BA8-F65F6593E5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103" name="Triangolo isoscele 102">
                <a:extLst>
                  <a:ext uri="{FF2B5EF4-FFF2-40B4-BE49-F238E27FC236}">
                    <a16:creationId xmlns:a16="http://schemas.microsoft.com/office/drawing/2014/main" id="{630360EC-0650-29DF-D182-7F8ABCFB6F99}"/>
                  </a:ext>
                </a:extLst>
              </p:cNvPr>
              <p:cNvSpPr/>
              <p:nvPr/>
            </p:nvSpPr>
            <p:spPr>
              <a:xfrm>
                <a:off x="8742408" y="2047033"/>
                <a:ext cx="1775420" cy="153053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3000"/>
                </a:schemeClr>
              </a:solidFill>
              <a:ln w="6350"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31" name="Gruppo 30">
              <a:extLst>
                <a:ext uri="{FF2B5EF4-FFF2-40B4-BE49-F238E27FC236}">
                  <a16:creationId xmlns:a16="http://schemas.microsoft.com/office/drawing/2014/main" id="{6D9E42FC-160E-2A7C-F8C1-47DF5FC19D7C}"/>
                </a:ext>
              </a:extLst>
            </p:cNvPr>
            <p:cNvGrpSpPr/>
            <p:nvPr/>
          </p:nvGrpSpPr>
          <p:grpSpPr>
            <a:xfrm>
              <a:off x="5707253" y="2049796"/>
              <a:ext cx="975708" cy="764457"/>
              <a:chOff x="6614406" y="2047031"/>
              <a:chExt cx="1810217" cy="1530535"/>
            </a:xfrm>
          </p:grpSpPr>
          <p:grpSp>
            <p:nvGrpSpPr>
              <p:cNvPr id="94" name="Gruppo 93">
                <a:extLst>
                  <a:ext uri="{FF2B5EF4-FFF2-40B4-BE49-F238E27FC236}">
                    <a16:creationId xmlns:a16="http://schemas.microsoft.com/office/drawing/2014/main" id="{8790D44D-54FD-0F51-1168-D6B7EB182D55}"/>
                  </a:ext>
                </a:extLst>
              </p:cNvPr>
              <p:cNvGrpSpPr/>
              <p:nvPr/>
            </p:nvGrpSpPr>
            <p:grpSpPr>
              <a:xfrm>
                <a:off x="6614406" y="2503349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96" name="Immagine 95">
                  <a:extLst>
                    <a:ext uri="{FF2B5EF4-FFF2-40B4-BE49-F238E27FC236}">
                      <a16:creationId xmlns:a16="http://schemas.microsoft.com/office/drawing/2014/main" id="{E24BD466-7FEC-87C8-AD86-C21E43E068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97" name="Immagine 96">
                  <a:extLst>
                    <a:ext uri="{FF2B5EF4-FFF2-40B4-BE49-F238E27FC236}">
                      <a16:creationId xmlns:a16="http://schemas.microsoft.com/office/drawing/2014/main" id="{54ED762B-F500-0E11-115E-48DED34F6C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98" name="Immagine 97">
                  <a:extLst>
                    <a:ext uri="{FF2B5EF4-FFF2-40B4-BE49-F238E27FC236}">
                      <a16:creationId xmlns:a16="http://schemas.microsoft.com/office/drawing/2014/main" id="{542757C8-4A48-13C3-1B3B-A8AEBC9B51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99" name="Immagine 98">
                  <a:extLst>
                    <a:ext uri="{FF2B5EF4-FFF2-40B4-BE49-F238E27FC236}">
                      <a16:creationId xmlns:a16="http://schemas.microsoft.com/office/drawing/2014/main" id="{C4564B38-62EE-29BC-9D48-68A40CE6B0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100" name="Immagine 99">
                  <a:extLst>
                    <a:ext uri="{FF2B5EF4-FFF2-40B4-BE49-F238E27FC236}">
                      <a16:creationId xmlns:a16="http://schemas.microsoft.com/office/drawing/2014/main" id="{7548950B-C1F8-27D8-BC88-C8AC14B7E5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101" name="Immagine 100">
                  <a:extLst>
                    <a:ext uri="{FF2B5EF4-FFF2-40B4-BE49-F238E27FC236}">
                      <a16:creationId xmlns:a16="http://schemas.microsoft.com/office/drawing/2014/main" id="{325ED485-99C6-13D2-2EE3-839F91A01C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95" name="Triangolo isoscele 94">
                <a:extLst>
                  <a:ext uri="{FF2B5EF4-FFF2-40B4-BE49-F238E27FC236}">
                    <a16:creationId xmlns:a16="http://schemas.microsoft.com/office/drawing/2014/main" id="{A210171C-64AE-FEE6-BFCC-872843943D30}"/>
                  </a:ext>
                </a:extLst>
              </p:cNvPr>
              <p:cNvSpPr/>
              <p:nvPr/>
            </p:nvSpPr>
            <p:spPr>
              <a:xfrm>
                <a:off x="6649202" y="2047033"/>
                <a:ext cx="1775419" cy="1530534"/>
              </a:xfrm>
              <a:prstGeom prst="triangle">
                <a:avLst/>
              </a:prstGeom>
              <a:noFill/>
              <a:ln w="6350">
                <a:solidFill>
                  <a:schemeClr val="accent1">
                    <a:shade val="50000"/>
                  </a:schemeClr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32" name="Gruppo 31">
              <a:extLst>
                <a:ext uri="{FF2B5EF4-FFF2-40B4-BE49-F238E27FC236}">
                  <a16:creationId xmlns:a16="http://schemas.microsoft.com/office/drawing/2014/main" id="{D91B2BD4-4181-3414-E3BB-B1B1D9D65111}"/>
                </a:ext>
              </a:extLst>
            </p:cNvPr>
            <p:cNvGrpSpPr/>
            <p:nvPr/>
          </p:nvGrpSpPr>
          <p:grpSpPr>
            <a:xfrm>
              <a:off x="7836772" y="2046065"/>
              <a:ext cx="975708" cy="764456"/>
              <a:chOff x="6614406" y="2047033"/>
              <a:chExt cx="1810215" cy="1530534"/>
            </a:xfrm>
          </p:grpSpPr>
          <p:grpSp>
            <p:nvGrpSpPr>
              <p:cNvPr id="86" name="Gruppo 85">
                <a:extLst>
                  <a:ext uri="{FF2B5EF4-FFF2-40B4-BE49-F238E27FC236}">
                    <a16:creationId xmlns:a16="http://schemas.microsoft.com/office/drawing/2014/main" id="{5C0A6403-E7BA-423A-6309-725ED29D1A86}"/>
                  </a:ext>
                </a:extLst>
              </p:cNvPr>
              <p:cNvGrpSpPr/>
              <p:nvPr/>
            </p:nvGrpSpPr>
            <p:grpSpPr>
              <a:xfrm>
                <a:off x="6614406" y="2503349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88" name="Immagine 87">
                  <a:extLst>
                    <a:ext uri="{FF2B5EF4-FFF2-40B4-BE49-F238E27FC236}">
                      <a16:creationId xmlns:a16="http://schemas.microsoft.com/office/drawing/2014/main" id="{6768387D-F5B3-8F1B-B875-B8DD659A2D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89" name="Immagine 88">
                  <a:extLst>
                    <a:ext uri="{FF2B5EF4-FFF2-40B4-BE49-F238E27FC236}">
                      <a16:creationId xmlns:a16="http://schemas.microsoft.com/office/drawing/2014/main" id="{0F525287-A347-32B8-E438-579F76789A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90" name="Immagine 89">
                  <a:extLst>
                    <a:ext uri="{FF2B5EF4-FFF2-40B4-BE49-F238E27FC236}">
                      <a16:creationId xmlns:a16="http://schemas.microsoft.com/office/drawing/2014/main" id="{4EC6E326-EDA8-2ED5-2297-ECC8C49928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91" name="Immagine 90">
                  <a:extLst>
                    <a:ext uri="{FF2B5EF4-FFF2-40B4-BE49-F238E27FC236}">
                      <a16:creationId xmlns:a16="http://schemas.microsoft.com/office/drawing/2014/main" id="{28020383-C85F-F0B0-6FB4-FD4CE0B1F0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92" name="Immagine 91">
                  <a:extLst>
                    <a:ext uri="{FF2B5EF4-FFF2-40B4-BE49-F238E27FC236}">
                      <a16:creationId xmlns:a16="http://schemas.microsoft.com/office/drawing/2014/main" id="{306212A6-6362-89BA-90A3-A3FFDCF127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93" name="Immagine 92">
                  <a:extLst>
                    <a:ext uri="{FF2B5EF4-FFF2-40B4-BE49-F238E27FC236}">
                      <a16:creationId xmlns:a16="http://schemas.microsoft.com/office/drawing/2014/main" id="{6BD5F3AA-06FE-2100-DE44-462D6D333E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87" name="Triangolo isoscele 86">
                <a:extLst>
                  <a:ext uri="{FF2B5EF4-FFF2-40B4-BE49-F238E27FC236}">
                    <a16:creationId xmlns:a16="http://schemas.microsoft.com/office/drawing/2014/main" id="{7426A43D-9AC8-B74D-34A5-491A6C104F21}"/>
                  </a:ext>
                </a:extLst>
              </p:cNvPr>
              <p:cNvSpPr/>
              <p:nvPr/>
            </p:nvSpPr>
            <p:spPr>
              <a:xfrm>
                <a:off x="6649202" y="2047033"/>
                <a:ext cx="1775419" cy="1530534"/>
              </a:xfrm>
              <a:prstGeom prst="triangle">
                <a:avLst/>
              </a:prstGeom>
              <a:noFill/>
              <a:ln w="6350">
                <a:solidFill>
                  <a:schemeClr val="accent1">
                    <a:shade val="50000"/>
                  </a:schemeClr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33" name="Gruppo 32">
              <a:extLst>
                <a:ext uri="{FF2B5EF4-FFF2-40B4-BE49-F238E27FC236}">
                  <a16:creationId xmlns:a16="http://schemas.microsoft.com/office/drawing/2014/main" id="{1F296CED-27CD-9810-A7DB-3782C69B2B2B}"/>
                </a:ext>
              </a:extLst>
            </p:cNvPr>
            <p:cNvGrpSpPr/>
            <p:nvPr/>
          </p:nvGrpSpPr>
          <p:grpSpPr>
            <a:xfrm>
              <a:off x="5702714" y="3011616"/>
              <a:ext cx="974295" cy="764456"/>
              <a:chOff x="8710246" y="2047033"/>
              <a:chExt cx="1807593" cy="1530534"/>
            </a:xfrm>
          </p:grpSpPr>
          <p:grpSp>
            <p:nvGrpSpPr>
              <p:cNvPr id="78" name="Gruppo 77">
                <a:extLst>
                  <a:ext uri="{FF2B5EF4-FFF2-40B4-BE49-F238E27FC236}">
                    <a16:creationId xmlns:a16="http://schemas.microsoft.com/office/drawing/2014/main" id="{1B9E989E-73C9-B373-17C8-FDC16C258980}"/>
                  </a:ext>
                </a:extLst>
              </p:cNvPr>
              <p:cNvGrpSpPr/>
              <p:nvPr/>
            </p:nvGrpSpPr>
            <p:grpSpPr>
              <a:xfrm>
                <a:off x="8710246" y="2504156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80" name="Immagine 79">
                  <a:extLst>
                    <a:ext uri="{FF2B5EF4-FFF2-40B4-BE49-F238E27FC236}">
                      <a16:creationId xmlns:a16="http://schemas.microsoft.com/office/drawing/2014/main" id="{E6C477DF-6434-82CA-8914-358D92C0A0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81" name="Immagine 80">
                  <a:extLst>
                    <a:ext uri="{FF2B5EF4-FFF2-40B4-BE49-F238E27FC236}">
                      <a16:creationId xmlns:a16="http://schemas.microsoft.com/office/drawing/2014/main" id="{99F603FE-E6EC-567E-AF81-8C8E21FA2D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82" name="Immagine 81">
                  <a:extLst>
                    <a:ext uri="{FF2B5EF4-FFF2-40B4-BE49-F238E27FC236}">
                      <a16:creationId xmlns:a16="http://schemas.microsoft.com/office/drawing/2014/main" id="{ED1442B8-8438-12C3-744B-5D30F61BBE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83" name="Immagine 82">
                  <a:extLst>
                    <a:ext uri="{FF2B5EF4-FFF2-40B4-BE49-F238E27FC236}">
                      <a16:creationId xmlns:a16="http://schemas.microsoft.com/office/drawing/2014/main" id="{A7F183E2-8326-999A-F7AC-0EEB0C35EB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84" name="Immagine 83">
                  <a:extLst>
                    <a:ext uri="{FF2B5EF4-FFF2-40B4-BE49-F238E27FC236}">
                      <a16:creationId xmlns:a16="http://schemas.microsoft.com/office/drawing/2014/main" id="{A784E0BD-7BD5-22AF-0C2D-21A5F49F88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85" name="Immagine 84">
                  <a:extLst>
                    <a:ext uri="{FF2B5EF4-FFF2-40B4-BE49-F238E27FC236}">
                      <a16:creationId xmlns:a16="http://schemas.microsoft.com/office/drawing/2014/main" id="{D9CCC2EF-0913-888E-41E9-472689E038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79" name="Triangolo isoscele 78">
                <a:extLst>
                  <a:ext uri="{FF2B5EF4-FFF2-40B4-BE49-F238E27FC236}">
                    <a16:creationId xmlns:a16="http://schemas.microsoft.com/office/drawing/2014/main" id="{52482B6C-527F-1039-CF1F-F64E6B83ABF7}"/>
                  </a:ext>
                </a:extLst>
              </p:cNvPr>
              <p:cNvSpPr/>
              <p:nvPr/>
            </p:nvSpPr>
            <p:spPr>
              <a:xfrm>
                <a:off x="8742420" y="2047033"/>
                <a:ext cx="1775419" cy="153053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3000"/>
                </a:schemeClr>
              </a:solidFill>
              <a:ln w="6350"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34" name="Gruppo 33">
              <a:extLst>
                <a:ext uri="{FF2B5EF4-FFF2-40B4-BE49-F238E27FC236}">
                  <a16:creationId xmlns:a16="http://schemas.microsoft.com/office/drawing/2014/main" id="{157D4245-B953-F0A9-94AA-62B1DAC904F1}"/>
                </a:ext>
              </a:extLst>
            </p:cNvPr>
            <p:cNvGrpSpPr/>
            <p:nvPr/>
          </p:nvGrpSpPr>
          <p:grpSpPr>
            <a:xfrm>
              <a:off x="7847665" y="3004541"/>
              <a:ext cx="975708" cy="764456"/>
              <a:chOff x="6614406" y="2047033"/>
              <a:chExt cx="1810215" cy="1530534"/>
            </a:xfrm>
          </p:grpSpPr>
          <p:grpSp>
            <p:nvGrpSpPr>
              <p:cNvPr id="70" name="Gruppo 69">
                <a:extLst>
                  <a:ext uri="{FF2B5EF4-FFF2-40B4-BE49-F238E27FC236}">
                    <a16:creationId xmlns:a16="http://schemas.microsoft.com/office/drawing/2014/main" id="{EAA800B9-F90C-1CC4-1AFD-F38B700A5E79}"/>
                  </a:ext>
                </a:extLst>
              </p:cNvPr>
              <p:cNvGrpSpPr/>
              <p:nvPr/>
            </p:nvGrpSpPr>
            <p:grpSpPr>
              <a:xfrm>
                <a:off x="6614406" y="2503349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72" name="Immagine 71">
                  <a:extLst>
                    <a:ext uri="{FF2B5EF4-FFF2-40B4-BE49-F238E27FC236}">
                      <a16:creationId xmlns:a16="http://schemas.microsoft.com/office/drawing/2014/main" id="{ABA79E1F-582C-C473-71F4-DB11E8044F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73" name="Immagine 72">
                  <a:extLst>
                    <a:ext uri="{FF2B5EF4-FFF2-40B4-BE49-F238E27FC236}">
                      <a16:creationId xmlns:a16="http://schemas.microsoft.com/office/drawing/2014/main" id="{DBF2B101-A5B2-8A15-F94A-13ABB6F2F1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74" name="Immagine 73">
                  <a:extLst>
                    <a:ext uri="{FF2B5EF4-FFF2-40B4-BE49-F238E27FC236}">
                      <a16:creationId xmlns:a16="http://schemas.microsoft.com/office/drawing/2014/main" id="{B664661B-66FA-FF5D-BA85-5CEB2D43B7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75" name="Immagine 74">
                  <a:extLst>
                    <a:ext uri="{FF2B5EF4-FFF2-40B4-BE49-F238E27FC236}">
                      <a16:creationId xmlns:a16="http://schemas.microsoft.com/office/drawing/2014/main" id="{A3F062D1-3057-51E8-D8D2-82EC8DF644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76" name="Immagine 75">
                  <a:extLst>
                    <a:ext uri="{FF2B5EF4-FFF2-40B4-BE49-F238E27FC236}">
                      <a16:creationId xmlns:a16="http://schemas.microsoft.com/office/drawing/2014/main" id="{FB29CEEB-1309-E5D5-8F00-B35CA3E430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77" name="Immagine 76">
                  <a:extLst>
                    <a:ext uri="{FF2B5EF4-FFF2-40B4-BE49-F238E27FC236}">
                      <a16:creationId xmlns:a16="http://schemas.microsoft.com/office/drawing/2014/main" id="{E26D88FE-6986-F952-37A7-18C5EEC450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71" name="Triangolo isoscele 70">
                <a:extLst>
                  <a:ext uri="{FF2B5EF4-FFF2-40B4-BE49-F238E27FC236}">
                    <a16:creationId xmlns:a16="http://schemas.microsoft.com/office/drawing/2014/main" id="{1009882B-688F-7B20-ED1C-1D851FA1C995}"/>
                  </a:ext>
                </a:extLst>
              </p:cNvPr>
              <p:cNvSpPr/>
              <p:nvPr/>
            </p:nvSpPr>
            <p:spPr>
              <a:xfrm>
                <a:off x="6649202" y="2047033"/>
                <a:ext cx="1775419" cy="1530534"/>
              </a:xfrm>
              <a:prstGeom prst="triangle">
                <a:avLst/>
              </a:prstGeom>
              <a:noFill/>
              <a:ln w="6350">
                <a:solidFill>
                  <a:schemeClr val="accent1">
                    <a:shade val="50000"/>
                  </a:schemeClr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35" name="Gruppo 34">
              <a:extLst>
                <a:ext uri="{FF2B5EF4-FFF2-40B4-BE49-F238E27FC236}">
                  <a16:creationId xmlns:a16="http://schemas.microsoft.com/office/drawing/2014/main" id="{93A8CA42-5423-AA97-D877-BCFD6194FCA2}"/>
                </a:ext>
              </a:extLst>
            </p:cNvPr>
            <p:cNvGrpSpPr/>
            <p:nvPr/>
          </p:nvGrpSpPr>
          <p:grpSpPr>
            <a:xfrm>
              <a:off x="5574469" y="3996656"/>
              <a:ext cx="1324644" cy="1151543"/>
              <a:chOff x="6614406" y="2047033"/>
              <a:chExt cx="1810215" cy="1530534"/>
            </a:xfrm>
          </p:grpSpPr>
          <p:grpSp>
            <p:nvGrpSpPr>
              <p:cNvPr id="62" name="Gruppo 61">
                <a:extLst>
                  <a:ext uri="{FF2B5EF4-FFF2-40B4-BE49-F238E27FC236}">
                    <a16:creationId xmlns:a16="http://schemas.microsoft.com/office/drawing/2014/main" id="{A6B86DC2-1B91-B887-42B4-967687A8FC51}"/>
                  </a:ext>
                </a:extLst>
              </p:cNvPr>
              <p:cNvGrpSpPr/>
              <p:nvPr/>
            </p:nvGrpSpPr>
            <p:grpSpPr>
              <a:xfrm>
                <a:off x="6614406" y="2503349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64" name="Immagine 63">
                  <a:extLst>
                    <a:ext uri="{FF2B5EF4-FFF2-40B4-BE49-F238E27FC236}">
                      <a16:creationId xmlns:a16="http://schemas.microsoft.com/office/drawing/2014/main" id="{6447E1EA-DA9B-F3E7-E9DA-1CAB8B27B0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65" name="Immagine 64">
                  <a:extLst>
                    <a:ext uri="{FF2B5EF4-FFF2-40B4-BE49-F238E27FC236}">
                      <a16:creationId xmlns:a16="http://schemas.microsoft.com/office/drawing/2014/main" id="{FC697B9B-E4B4-9A66-51A7-E363D3A8CB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66" name="Immagine 65">
                  <a:extLst>
                    <a:ext uri="{FF2B5EF4-FFF2-40B4-BE49-F238E27FC236}">
                      <a16:creationId xmlns:a16="http://schemas.microsoft.com/office/drawing/2014/main" id="{8D17D840-5262-97B9-4D6D-E1D25006EC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67" name="Immagine 66">
                  <a:extLst>
                    <a:ext uri="{FF2B5EF4-FFF2-40B4-BE49-F238E27FC236}">
                      <a16:creationId xmlns:a16="http://schemas.microsoft.com/office/drawing/2014/main" id="{F8892F0B-67CB-DDCE-A39E-8D1C5B26E5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68" name="Immagine 67">
                  <a:extLst>
                    <a:ext uri="{FF2B5EF4-FFF2-40B4-BE49-F238E27FC236}">
                      <a16:creationId xmlns:a16="http://schemas.microsoft.com/office/drawing/2014/main" id="{F61D0B86-F020-F3F1-4B41-26B7ACC037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69" name="Immagine 68">
                  <a:extLst>
                    <a:ext uri="{FF2B5EF4-FFF2-40B4-BE49-F238E27FC236}">
                      <a16:creationId xmlns:a16="http://schemas.microsoft.com/office/drawing/2014/main" id="{BF319E4A-18D6-F689-9ABE-9429320718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63" name="Triangolo isoscele 62">
                <a:extLst>
                  <a:ext uri="{FF2B5EF4-FFF2-40B4-BE49-F238E27FC236}">
                    <a16:creationId xmlns:a16="http://schemas.microsoft.com/office/drawing/2014/main" id="{94B97E35-A448-EBBC-ABFE-DFB26207898D}"/>
                  </a:ext>
                </a:extLst>
              </p:cNvPr>
              <p:cNvSpPr/>
              <p:nvPr/>
            </p:nvSpPr>
            <p:spPr>
              <a:xfrm>
                <a:off x="6649202" y="2047033"/>
                <a:ext cx="1775419" cy="1530534"/>
              </a:xfrm>
              <a:prstGeom prst="triangle">
                <a:avLst/>
              </a:prstGeom>
              <a:noFill/>
              <a:ln w="6350">
                <a:solidFill>
                  <a:schemeClr val="accent1">
                    <a:shade val="50000"/>
                  </a:schemeClr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36" name="Gruppo 35">
              <a:extLst>
                <a:ext uri="{FF2B5EF4-FFF2-40B4-BE49-F238E27FC236}">
                  <a16:creationId xmlns:a16="http://schemas.microsoft.com/office/drawing/2014/main" id="{598EA161-08A7-8170-EF7D-14BA4567CC92}"/>
                </a:ext>
              </a:extLst>
            </p:cNvPr>
            <p:cNvGrpSpPr/>
            <p:nvPr/>
          </p:nvGrpSpPr>
          <p:grpSpPr>
            <a:xfrm>
              <a:off x="7614206" y="3996915"/>
              <a:ext cx="1322725" cy="1151543"/>
              <a:chOff x="8710246" y="2047033"/>
              <a:chExt cx="1807593" cy="1530534"/>
            </a:xfrm>
          </p:grpSpPr>
          <p:grpSp>
            <p:nvGrpSpPr>
              <p:cNvPr id="54" name="Gruppo 53">
                <a:extLst>
                  <a:ext uri="{FF2B5EF4-FFF2-40B4-BE49-F238E27FC236}">
                    <a16:creationId xmlns:a16="http://schemas.microsoft.com/office/drawing/2014/main" id="{BAC52883-CB51-92F8-6E82-B0C4184F2E5D}"/>
                  </a:ext>
                </a:extLst>
              </p:cNvPr>
              <p:cNvGrpSpPr/>
              <p:nvPr/>
            </p:nvGrpSpPr>
            <p:grpSpPr>
              <a:xfrm>
                <a:off x="8710246" y="2504156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56" name="Immagine 55">
                  <a:extLst>
                    <a:ext uri="{FF2B5EF4-FFF2-40B4-BE49-F238E27FC236}">
                      <a16:creationId xmlns:a16="http://schemas.microsoft.com/office/drawing/2014/main" id="{E819AF3D-722F-2012-33BD-C75A7A598C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57" name="Immagine 56">
                  <a:extLst>
                    <a:ext uri="{FF2B5EF4-FFF2-40B4-BE49-F238E27FC236}">
                      <a16:creationId xmlns:a16="http://schemas.microsoft.com/office/drawing/2014/main" id="{36CCCE89-867B-00F7-1164-2D8C6A6B00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58" name="Immagine 57">
                  <a:extLst>
                    <a:ext uri="{FF2B5EF4-FFF2-40B4-BE49-F238E27FC236}">
                      <a16:creationId xmlns:a16="http://schemas.microsoft.com/office/drawing/2014/main" id="{33614357-4A8C-1EFB-C58F-9D8752FB05E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59" name="Immagine 58">
                  <a:extLst>
                    <a:ext uri="{FF2B5EF4-FFF2-40B4-BE49-F238E27FC236}">
                      <a16:creationId xmlns:a16="http://schemas.microsoft.com/office/drawing/2014/main" id="{FDA2B29B-6D53-7334-A6BA-D48C572BBB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60" name="Immagine 59">
                  <a:extLst>
                    <a:ext uri="{FF2B5EF4-FFF2-40B4-BE49-F238E27FC236}">
                      <a16:creationId xmlns:a16="http://schemas.microsoft.com/office/drawing/2014/main" id="{78AFB92F-27E1-54F4-C512-17646D6A63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61" name="Immagine 60">
                  <a:extLst>
                    <a:ext uri="{FF2B5EF4-FFF2-40B4-BE49-F238E27FC236}">
                      <a16:creationId xmlns:a16="http://schemas.microsoft.com/office/drawing/2014/main" id="{A2F6E690-B314-7861-3BEF-9C7E4E51CD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55" name="Triangolo isoscele 54">
                <a:extLst>
                  <a:ext uri="{FF2B5EF4-FFF2-40B4-BE49-F238E27FC236}">
                    <a16:creationId xmlns:a16="http://schemas.microsoft.com/office/drawing/2014/main" id="{41763B21-342A-1C86-48D7-4C7AAAC73FBE}"/>
                  </a:ext>
                </a:extLst>
              </p:cNvPr>
              <p:cNvSpPr/>
              <p:nvPr/>
            </p:nvSpPr>
            <p:spPr>
              <a:xfrm>
                <a:off x="8742420" y="2047033"/>
                <a:ext cx="1775419" cy="153053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3000"/>
                </a:schemeClr>
              </a:solidFill>
              <a:ln w="6350"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cxnSp>
          <p:nvCxnSpPr>
            <p:cNvPr id="37" name="Connettore 2 36">
              <a:extLst>
                <a:ext uri="{FF2B5EF4-FFF2-40B4-BE49-F238E27FC236}">
                  <a16:creationId xmlns:a16="http://schemas.microsoft.com/office/drawing/2014/main" id="{28507695-0C65-2CEE-F168-75DC13865474}"/>
                </a:ext>
              </a:extLst>
            </p:cNvPr>
            <p:cNvCxnSpPr>
              <a:cxnSpLocks/>
            </p:cNvCxnSpPr>
            <p:nvPr/>
          </p:nvCxnSpPr>
          <p:spPr>
            <a:xfrm>
              <a:off x="5156248" y="5501560"/>
              <a:ext cx="431946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CasellaDiTesto 37">
              <a:extLst>
                <a:ext uri="{FF2B5EF4-FFF2-40B4-BE49-F238E27FC236}">
                  <a16:creationId xmlns:a16="http://schemas.microsoft.com/office/drawing/2014/main" id="{A81F3CD3-1643-6C8F-EEEE-C0E6EF587859}"/>
                </a:ext>
              </a:extLst>
            </p:cNvPr>
            <p:cNvSpPr txBox="1"/>
            <p:nvPr/>
          </p:nvSpPr>
          <p:spPr>
            <a:xfrm>
              <a:off x="9147622" y="5266982"/>
              <a:ext cx="1278593" cy="3616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>
                  <a:latin typeface="Corbel Light" panose="020B0303020204020204" pitchFamily="34" charset="0"/>
                </a:rPr>
                <a:t>Time</a:t>
              </a:r>
            </a:p>
          </p:txBody>
        </p:sp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743B6818-BA1C-E724-2807-175361198C36}"/>
                </a:ext>
              </a:extLst>
            </p:cNvPr>
            <p:cNvSpPr txBox="1"/>
            <p:nvPr/>
          </p:nvSpPr>
          <p:spPr>
            <a:xfrm>
              <a:off x="8941156" y="4975750"/>
              <a:ext cx="682962" cy="3616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>
                  <a:latin typeface="Corbel Light" panose="020B0303020204020204" pitchFamily="34" charset="0"/>
                </a:rPr>
                <a:t>T</a:t>
              </a:r>
              <a:r>
                <a:rPr lang="it-IT" baseline="-25000" dirty="0">
                  <a:latin typeface="Corbel Light" panose="020B0303020204020204" pitchFamily="34" charset="0"/>
                </a:rPr>
                <a:t>II</a:t>
              </a:r>
            </a:p>
          </p:txBody>
        </p:sp>
        <p:sp>
          <p:nvSpPr>
            <p:cNvPr id="44" name="CasellaDiTesto 43">
              <a:extLst>
                <a:ext uri="{FF2B5EF4-FFF2-40B4-BE49-F238E27FC236}">
                  <a16:creationId xmlns:a16="http://schemas.microsoft.com/office/drawing/2014/main" id="{0E015E67-241B-8A4D-FB77-53E0B6D94677}"/>
                </a:ext>
              </a:extLst>
            </p:cNvPr>
            <p:cNvSpPr txBox="1"/>
            <p:nvPr/>
          </p:nvSpPr>
          <p:spPr>
            <a:xfrm>
              <a:off x="5614016" y="5566760"/>
              <a:ext cx="1278593" cy="3314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600" dirty="0">
                  <a:latin typeface="Corbel Light" panose="020B0303020204020204" pitchFamily="34" charset="0"/>
                </a:rPr>
                <a:t>28 days</a:t>
              </a:r>
            </a:p>
          </p:txBody>
        </p:sp>
        <p:sp>
          <p:nvSpPr>
            <p:cNvPr id="45" name="CasellaDiTesto 44">
              <a:extLst>
                <a:ext uri="{FF2B5EF4-FFF2-40B4-BE49-F238E27FC236}">
                  <a16:creationId xmlns:a16="http://schemas.microsoft.com/office/drawing/2014/main" id="{DC749E9E-5E79-0465-673A-F92779FD69FB}"/>
                </a:ext>
              </a:extLst>
            </p:cNvPr>
            <p:cNvSpPr txBox="1"/>
            <p:nvPr/>
          </p:nvSpPr>
          <p:spPr>
            <a:xfrm>
              <a:off x="7688605" y="5558275"/>
              <a:ext cx="1278593" cy="3314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600" dirty="0">
                  <a:latin typeface="Corbel Light" panose="020B0303020204020204" pitchFamily="34" charset="0"/>
                </a:rPr>
                <a:t>28 days</a:t>
              </a:r>
            </a:p>
          </p:txBody>
        </p:sp>
        <p:sp>
          <p:nvSpPr>
            <p:cNvPr id="46" name="CasellaDiTesto 45">
              <a:extLst>
                <a:ext uri="{FF2B5EF4-FFF2-40B4-BE49-F238E27FC236}">
                  <a16:creationId xmlns:a16="http://schemas.microsoft.com/office/drawing/2014/main" id="{1D7C07A0-27CB-B06B-28F6-67B6675D71A0}"/>
                </a:ext>
              </a:extLst>
            </p:cNvPr>
            <p:cNvSpPr txBox="1"/>
            <p:nvPr/>
          </p:nvSpPr>
          <p:spPr>
            <a:xfrm>
              <a:off x="6958303" y="4977417"/>
              <a:ext cx="682962" cy="3616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>
                  <a:latin typeface="Corbel Light" panose="020B0303020204020204" pitchFamily="34" charset="0"/>
                </a:rPr>
                <a:t>T</a:t>
              </a:r>
              <a:r>
                <a:rPr lang="it-IT" baseline="-25000" dirty="0">
                  <a:latin typeface="Corbel Light" panose="020B0303020204020204" pitchFamily="34" charset="0"/>
                </a:rPr>
                <a:t>I</a:t>
              </a:r>
            </a:p>
          </p:txBody>
        </p:sp>
        <p:sp>
          <p:nvSpPr>
            <p:cNvPr id="47" name="CasellaDiTesto 46">
              <a:extLst>
                <a:ext uri="{FF2B5EF4-FFF2-40B4-BE49-F238E27FC236}">
                  <a16:creationId xmlns:a16="http://schemas.microsoft.com/office/drawing/2014/main" id="{6CF1C5E8-CFA9-39A3-1B05-8CF69AA9B1AA}"/>
                </a:ext>
              </a:extLst>
            </p:cNvPr>
            <p:cNvSpPr txBox="1"/>
            <p:nvPr/>
          </p:nvSpPr>
          <p:spPr>
            <a:xfrm>
              <a:off x="4921933" y="4973498"/>
              <a:ext cx="682962" cy="3616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>
                  <a:latin typeface="Corbel Light" panose="020B0303020204020204" pitchFamily="34" charset="0"/>
                </a:rPr>
                <a:t>T</a:t>
              </a:r>
              <a:r>
                <a:rPr lang="it-IT" baseline="-25000" dirty="0">
                  <a:latin typeface="Corbel Light" panose="020B0303020204020204" pitchFamily="34" charset="0"/>
                </a:rPr>
                <a:t>0</a:t>
              </a:r>
            </a:p>
          </p:txBody>
        </p:sp>
        <p:cxnSp>
          <p:nvCxnSpPr>
            <p:cNvPr id="48" name="Connettore 2 47">
              <a:extLst>
                <a:ext uri="{FF2B5EF4-FFF2-40B4-BE49-F238E27FC236}">
                  <a16:creationId xmlns:a16="http://schemas.microsoft.com/office/drawing/2014/main" id="{DD03534B-F10D-30AD-386D-BA28EF40F6B3}"/>
                </a:ext>
              </a:extLst>
            </p:cNvPr>
            <p:cNvCxnSpPr>
              <a:cxnSpLocks/>
            </p:cNvCxnSpPr>
            <p:nvPr/>
          </p:nvCxnSpPr>
          <p:spPr>
            <a:xfrm>
              <a:off x="5294471" y="5600727"/>
              <a:ext cx="1945288" cy="0"/>
            </a:xfrm>
            <a:prstGeom prst="straightConnector1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solid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Gruppo 48">
              <a:extLst>
                <a:ext uri="{FF2B5EF4-FFF2-40B4-BE49-F238E27FC236}">
                  <a16:creationId xmlns:a16="http://schemas.microsoft.com/office/drawing/2014/main" id="{DBCCCF86-645B-A772-0A53-2548451B4275}"/>
                </a:ext>
              </a:extLst>
            </p:cNvPr>
            <p:cNvGrpSpPr/>
            <p:nvPr/>
          </p:nvGrpSpPr>
          <p:grpSpPr>
            <a:xfrm>
              <a:off x="5262175" y="5330166"/>
              <a:ext cx="4020239" cy="289038"/>
              <a:chOff x="1098342" y="5890154"/>
              <a:chExt cx="4221647" cy="449197"/>
            </a:xfrm>
          </p:grpSpPr>
          <p:cxnSp>
            <p:nvCxnSpPr>
              <p:cNvPr id="51" name="Connettore diritto 50">
                <a:extLst>
                  <a:ext uri="{FF2B5EF4-FFF2-40B4-BE49-F238E27FC236}">
                    <a16:creationId xmlns:a16="http://schemas.microsoft.com/office/drawing/2014/main" id="{3B6C9979-945D-E5EF-EFDE-95156E6D0C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09166" y="5890154"/>
                <a:ext cx="0" cy="44919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nettore diritto 51">
                <a:extLst>
                  <a:ext uri="{FF2B5EF4-FFF2-40B4-BE49-F238E27FC236}">
                    <a16:creationId xmlns:a16="http://schemas.microsoft.com/office/drawing/2014/main" id="{8BCF73A4-9A7C-39D7-AF93-D5C86FEC70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989" y="5890154"/>
                <a:ext cx="0" cy="44919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nettore diritto 52">
                <a:extLst>
                  <a:ext uri="{FF2B5EF4-FFF2-40B4-BE49-F238E27FC236}">
                    <a16:creationId xmlns:a16="http://schemas.microsoft.com/office/drawing/2014/main" id="{C7977333-C9A4-8266-19A9-456C4D838B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8342" y="5890154"/>
                <a:ext cx="0" cy="44919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0" name="Connettore 2 49">
              <a:extLst>
                <a:ext uri="{FF2B5EF4-FFF2-40B4-BE49-F238E27FC236}">
                  <a16:creationId xmlns:a16="http://schemas.microsoft.com/office/drawing/2014/main" id="{7974115E-4F03-5A99-D08C-DFCB965B887A}"/>
                </a:ext>
              </a:extLst>
            </p:cNvPr>
            <p:cNvCxnSpPr>
              <a:cxnSpLocks/>
            </p:cNvCxnSpPr>
            <p:nvPr/>
          </p:nvCxnSpPr>
          <p:spPr>
            <a:xfrm>
              <a:off x="7305361" y="5599376"/>
              <a:ext cx="1945288" cy="0"/>
            </a:xfrm>
            <a:prstGeom prst="straightConnector1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solid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uppo 118">
            <a:extLst>
              <a:ext uri="{FF2B5EF4-FFF2-40B4-BE49-F238E27FC236}">
                <a16:creationId xmlns:a16="http://schemas.microsoft.com/office/drawing/2014/main" id="{C12456F4-0D7B-2AF1-A782-BF7708426093}"/>
              </a:ext>
            </a:extLst>
          </p:cNvPr>
          <p:cNvGrpSpPr/>
          <p:nvPr/>
        </p:nvGrpSpPr>
        <p:grpSpPr>
          <a:xfrm>
            <a:off x="8449129" y="2231342"/>
            <a:ext cx="3111531" cy="3213835"/>
            <a:chOff x="1112269" y="1549875"/>
            <a:chExt cx="3442853" cy="3663458"/>
          </a:xfrm>
        </p:grpSpPr>
        <p:grpSp>
          <p:nvGrpSpPr>
            <p:cNvPr id="120" name="Gruppo 119">
              <a:extLst>
                <a:ext uri="{FF2B5EF4-FFF2-40B4-BE49-F238E27FC236}">
                  <a16:creationId xmlns:a16="http://schemas.microsoft.com/office/drawing/2014/main" id="{CD32A42A-8A6F-14A9-5959-77A7208785E3}"/>
                </a:ext>
              </a:extLst>
            </p:cNvPr>
            <p:cNvGrpSpPr/>
            <p:nvPr/>
          </p:nvGrpSpPr>
          <p:grpSpPr>
            <a:xfrm>
              <a:off x="1531209" y="2014726"/>
              <a:ext cx="3023913" cy="3018695"/>
              <a:chOff x="2185954" y="1998917"/>
              <a:chExt cx="6644017" cy="6632565"/>
            </a:xfrm>
          </p:grpSpPr>
          <p:pic>
            <p:nvPicPr>
              <p:cNvPr id="125" name="Immagine 124">
                <a:extLst>
                  <a:ext uri="{FF2B5EF4-FFF2-40B4-BE49-F238E27FC236}">
                    <a16:creationId xmlns:a16="http://schemas.microsoft.com/office/drawing/2014/main" id="{56FE8EF4-D452-650F-7927-B645E0D7646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643" t="14950" r="48070" b="26666"/>
              <a:stretch/>
            </p:blipFill>
            <p:spPr>
              <a:xfrm>
                <a:off x="2185954" y="1998917"/>
                <a:ext cx="3217319" cy="3217318"/>
              </a:xfrm>
              <a:prstGeom prst="rect">
                <a:avLst/>
              </a:prstGeom>
            </p:spPr>
          </p:pic>
          <p:pic>
            <p:nvPicPr>
              <p:cNvPr id="126" name="Immagine 125">
                <a:extLst>
                  <a:ext uri="{FF2B5EF4-FFF2-40B4-BE49-F238E27FC236}">
                    <a16:creationId xmlns:a16="http://schemas.microsoft.com/office/drawing/2014/main" id="{41271185-DE67-4C07-47F4-BF5CB56498A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74" t="16974" r="46339" b="24642"/>
              <a:stretch/>
            </p:blipFill>
            <p:spPr>
              <a:xfrm>
                <a:off x="5612652" y="1998917"/>
                <a:ext cx="3217319" cy="3217319"/>
              </a:xfrm>
              <a:prstGeom prst="rect">
                <a:avLst/>
              </a:prstGeom>
            </p:spPr>
          </p:pic>
          <p:pic>
            <p:nvPicPr>
              <p:cNvPr id="127" name="Immagine 126">
                <a:extLst>
                  <a:ext uri="{FF2B5EF4-FFF2-40B4-BE49-F238E27FC236}">
                    <a16:creationId xmlns:a16="http://schemas.microsoft.com/office/drawing/2014/main" id="{B32E5822-2170-7CD0-7589-736FCBFCAF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607735" y="5409795"/>
                <a:ext cx="3217323" cy="3226052"/>
              </a:xfrm>
              <a:prstGeom prst="rect">
                <a:avLst/>
              </a:prstGeom>
            </p:spPr>
          </p:pic>
          <p:pic>
            <p:nvPicPr>
              <p:cNvPr id="128" name="Immagine 127">
                <a:extLst>
                  <a:ext uri="{FF2B5EF4-FFF2-40B4-BE49-F238E27FC236}">
                    <a16:creationId xmlns:a16="http://schemas.microsoft.com/office/drawing/2014/main" id="{71298A60-E7CA-6BF8-811B-A738AFBAC9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189687" y="5410713"/>
                <a:ext cx="3217317" cy="3217318"/>
              </a:xfrm>
              <a:prstGeom prst="rect">
                <a:avLst/>
              </a:prstGeom>
            </p:spPr>
          </p:pic>
        </p:grpSp>
        <p:sp>
          <p:nvSpPr>
            <p:cNvPr id="121" name="CasellaDiTesto 120">
              <a:extLst>
                <a:ext uri="{FF2B5EF4-FFF2-40B4-BE49-F238E27FC236}">
                  <a16:creationId xmlns:a16="http://schemas.microsoft.com/office/drawing/2014/main" id="{E10FBAEA-8EF9-FB1F-26B9-CAD47D105CDC}"/>
                </a:ext>
              </a:extLst>
            </p:cNvPr>
            <p:cNvSpPr txBox="1"/>
            <p:nvPr/>
          </p:nvSpPr>
          <p:spPr>
            <a:xfrm>
              <a:off x="3210841" y="1549877"/>
              <a:ext cx="1155514" cy="4210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/>
                <a:t>NDVI</a:t>
              </a:r>
            </a:p>
          </p:txBody>
        </p:sp>
        <p:sp>
          <p:nvSpPr>
            <p:cNvPr id="122" name="CasellaDiTesto 121">
              <a:extLst>
                <a:ext uri="{FF2B5EF4-FFF2-40B4-BE49-F238E27FC236}">
                  <a16:creationId xmlns:a16="http://schemas.microsoft.com/office/drawing/2014/main" id="{3A491155-CD03-6559-FB48-05A545D8ADA3}"/>
                </a:ext>
              </a:extLst>
            </p:cNvPr>
            <p:cNvSpPr txBox="1"/>
            <p:nvPr/>
          </p:nvSpPr>
          <p:spPr>
            <a:xfrm>
              <a:off x="1531208" y="1549875"/>
              <a:ext cx="1398692" cy="4210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/>
                <a:t>RGB</a:t>
              </a:r>
            </a:p>
          </p:txBody>
        </p:sp>
        <p:sp>
          <p:nvSpPr>
            <p:cNvPr id="123" name="CasellaDiTesto 122">
              <a:extLst>
                <a:ext uri="{FF2B5EF4-FFF2-40B4-BE49-F238E27FC236}">
                  <a16:creationId xmlns:a16="http://schemas.microsoft.com/office/drawing/2014/main" id="{62611CB1-AC44-A9B5-A3D7-B4CDC90F3FA4}"/>
                </a:ext>
              </a:extLst>
            </p:cNvPr>
            <p:cNvSpPr txBox="1"/>
            <p:nvPr/>
          </p:nvSpPr>
          <p:spPr>
            <a:xfrm rot="16200000">
              <a:off x="764678" y="2488421"/>
              <a:ext cx="1103842" cy="4086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/>
                <a:t>UAV</a:t>
              </a:r>
            </a:p>
          </p:txBody>
        </p:sp>
        <p:sp>
          <p:nvSpPr>
            <p:cNvPr id="124" name="CasellaDiTesto 123">
              <a:extLst>
                <a:ext uri="{FF2B5EF4-FFF2-40B4-BE49-F238E27FC236}">
                  <a16:creationId xmlns:a16="http://schemas.microsoft.com/office/drawing/2014/main" id="{AF40637A-C1EA-05FE-089A-4665159AE653}"/>
                </a:ext>
              </a:extLst>
            </p:cNvPr>
            <p:cNvSpPr txBox="1"/>
            <p:nvPr/>
          </p:nvSpPr>
          <p:spPr>
            <a:xfrm rot="16200000">
              <a:off x="402959" y="4095364"/>
              <a:ext cx="1827279" cy="4086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/>
                <a:t>Close range</a:t>
              </a:r>
            </a:p>
          </p:txBody>
        </p:sp>
      </p:grpSp>
      <p:pic>
        <p:nvPicPr>
          <p:cNvPr id="130" name="Elemento grafico 129" descr="Quadrirotore contorno">
            <a:extLst>
              <a:ext uri="{FF2B5EF4-FFF2-40B4-BE49-F238E27FC236}">
                <a16:creationId xmlns:a16="http://schemas.microsoft.com/office/drawing/2014/main" id="{EDCACD25-D6EC-D68F-BF14-2530AEB53C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701512" y="1054506"/>
            <a:ext cx="914400" cy="914400"/>
          </a:xfrm>
          <a:prstGeom prst="rect">
            <a:avLst/>
          </a:prstGeom>
        </p:spPr>
      </p:pic>
      <p:cxnSp>
        <p:nvCxnSpPr>
          <p:cNvPr id="132" name="Connettore diritto 131">
            <a:extLst>
              <a:ext uri="{FF2B5EF4-FFF2-40B4-BE49-F238E27FC236}">
                <a16:creationId xmlns:a16="http://schemas.microsoft.com/office/drawing/2014/main" id="{498CD1B1-C36B-B1B5-CB59-9B0913CC29AA}"/>
              </a:ext>
            </a:extLst>
          </p:cNvPr>
          <p:cNvCxnSpPr/>
          <p:nvPr/>
        </p:nvCxnSpPr>
        <p:spPr>
          <a:xfrm>
            <a:off x="7639665" y="1054506"/>
            <a:ext cx="0" cy="5179146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Rettangolo 3">
            <a:extLst>
              <a:ext uri="{FF2B5EF4-FFF2-40B4-BE49-F238E27FC236}">
                <a16:creationId xmlns:a16="http://schemas.microsoft.com/office/drawing/2014/main" id="{88A6045A-B28E-0518-86E3-ABAB8845B165}"/>
              </a:ext>
            </a:extLst>
          </p:cNvPr>
          <p:cNvSpPr/>
          <p:nvPr/>
        </p:nvSpPr>
        <p:spPr>
          <a:xfrm>
            <a:off x="8020594" y="953589"/>
            <a:ext cx="4047991" cy="494429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42800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E4BA0-3EE0-2381-8CD7-A1ACD69A8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544271AA-C7E5-FD9B-C5C8-F099BB27A682}"/>
              </a:ext>
            </a:extLst>
          </p:cNvPr>
          <p:cNvSpPr/>
          <p:nvPr/>
        </p:nvSpPr>
        <p:spPr>
          <a:xfrm>
            <a:off x="0" y="-3267"/>
            <a:ext cx="12192000" cy="72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tx1">
                  <a:lumMod val="75000"/>
                  <a:lumOff val="25000"/>
                </a:schemeClr>
              </a:gs>
            </a:gsLst>
            <a:lin ang="108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33225DE-F5D8-C8F3-BF5F-7328A95BA07B}"/>
              </a:ext>
            </a:extLst>
          </p:cNvPr>
          <p:cNvSpPr/>
          <p:nvPr/>
        </p:nvSpPr>
        <p:spPr>
          <a:xfrm>
            <a:off x="0" y="6498000"/>
            <a:ext cx="12192000" cy="36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tx1">
                  <a:lumMod val="75000"/>
                  <a:lumOff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orbel Light" panose="020B0303020204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59A600A-7064-6709-79CA-05C5DC70C87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15666" r="52728" b="22329"/>
          <a:stretch>
            <a:fillRect/>
          </a:stretch>
        </p:blipFill>
        <p:spPr>
          <a:xfrm>
            <a:off x="183042" y="59510"/>
            <a:ext cx="255322" cy="540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3026099-AE8D-0F7C-0FE3-D92F381AC26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389" r="50000"/>
          <a:stretch>
            <a:fillRect/>
          </a:stretch>
        </p:blipFill>
        <p:spPr>
          <a:xfrm>
            <a:off x="490662" y="59510"/>
            <a:ext cx="462433" cy="540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1AA54C2B-9FE2-127E-A7D5-851816AA592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rcRect t="8672" b="50000"/>
          <a:stretch>
            <a:fillRect/>
          </a:stretch>
        </p:blipFill>
        <p:spPr>
          <a:xfrm>
            <a:off x="1008498" y="59510"/>
            <a:ext cx="778162" cy="540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0D1A2CD-61A0-9EE7-FCE0-A3144AB8779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50000" t="12141" r="7816" b="5644"/>
          <a:stretch>
            <a:fillRect/>
          </a:stretch>
        </p:blipFill>
        <p:spPr>
          <a:xfrm>
            <a:off x="1918948" y="59510"/>
            <a:ext cx="434483" cy="5400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FC1AFB3-99EE-0113-F8B0-ECACBC4B656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2160" t="1661" r="51063" b="50000"/>
          <a:stretch>
            <a:fillRect/>
          </a:stretch>
        </p:blipFill>
        <p:spPr>
          <a:xfrm>
            <a:off x="2445081" y="59510"/>
            <a:ext cx="540513" cy="54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F2D2276B-C73E-8800-4F05-352D15A22FB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10612" r="52005"/>
          <a:stretch>
            <a:fillRect/>
          </a:stretch>
        </p:blipFill>
        <p:spPr>
          <a:xfrm>
            <a:off x="3086185" y="59510"/>
            <a:ext cx="333502" cy="540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821D9B04-6E9C-261E-E7E2-B5D432188FD8}"/>
              </a:ext>
            </a:extLst>
          </p:cNvPr>
          <p:cNvSpPr txBox="1"/>
          <p:nvPr/>
        </p:nvSpPr>
        <p:spPr>
          <a:xfrm>
            <a:off x="10020557" y="156678"/>
            <a:ext cx="18245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CONCLUSIONS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E37AFE0-7AFD-9347-92F3-525D0943CED7}"/>
              </a:ext>
            </a:extLst>
          </p:cNvPr>
          <p:cNvSpPr txBox="1"/>
          <p:nvPr/>
        </p:nvSpPr>
        <p:spPr>
          <a:xfrm>
            <a:off x="6096000" y="652411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  <a:latin typeface="Corbel Light" panose="020B0303020204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8th European Congress of Conservation Biology (ECCB)</a:t>
            </a:r>
          </a:p>
        </p:txBody>
      </p:sp>
      <p:pic>
        <p:nvPicPr>
          <p:cNvPr id="14" name="Elemento grafico 13" descr="Dimensione (sole medio) contorno">
            <a:extLst>
              <a:ext uri="{FF2B5EF4-FFF2-40B4-BE49-F238E27FC236}">
                <a16:creationId xmlns:a16="http://schemas.microsoft.com/office/drawing/2014/main" id="{0DED810B-82E1-BE62-E220-E906BF3F61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31441" y="1036097"/>
            <a:ext cx="914400" cy="914400"/>
          </a:xfrm>
          <a:prstGeom prst="rect">
            <a:avLst/>
          </a:prstGeom>
        </p:spPr>
      </p:pic>
      <p:grpSp>
        <p:nvGrpSpPr>
          <p:cNvPr id="17" name="Gruppo 16">
            <a:extLst>
              <a:ext uri="{FF2B5EF4-FFF2-40B4-BE49-F238E27FC236}">
                <a16:creationId xmlns:a16="http://schemas.microsoft.com/office/drawing/2014/main" id="{832C5A81-1152-0D0B-234E-027658D6703E}"/>
              </a:ext>
            </a:extLst>
          </p:cNvPr>
          <p:cNvGrpSpPr/>
          <p:nvPr/>
        </p:nvGrpSpPr>
        <p:grpSpPr>
          <a:xfrm flipH="1">
            <a:off x="5013560" y="3890788"/>
            <a:ext cx="1700068" cy="1159397"/>
            <a:chOff x="-3383508" y="1928646"/>
            <a:chExt cx="4784000" cy="2933336"/>
          </a:xfrm>
        </p:grpSpPr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713B9962-9BB1-C5AB-C95E-9591DA5636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27"/>
            <a:stretch/>
          </p:blipFill>
          <p:spPr>
            <a:xfrm rot="16200000">
              <a:off x="-3235820" y="2765313"/>
              <a:ext cx="1948981" cy="2244357"/>
            </a:xfrm>
            <a:prstGeom prst="rect">
              <a:avLst/>
            </a:prstGeom>
          </p:spPr>
        </p:pic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DBA599EF-949A-35B5-E1A8-FEEEA105B0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452"/>
            <a:stretch/>
          </p:blipFill>
          <p:spPr>
            <a:xfrm>
              <a:off x="-2500492" y="3220182"/>
              <a:ext cx="1541821" cy="1641800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BEAF1AD4-4BBD-F9A8-2011-DD74A727A4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91" t="-14130" r="1491" b="14130"/>
            <a:stretch/>
          </p:blipFill>
          <p:spPr>
            <a:xfrm>
              <a:off x="-1704205" y="2357120"/>
              <a:ext cx="1114194" cy="2504862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D110E042-9757-5126-2AA2-E838551A6B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452"/>
            <a:stretch/>
          </p:blipFill>
          <p:spPr>
            <a:xfrm>
              <a:off x="-1469252" y="3220182"/>
              <a:ext cx="1541821" cy="1641800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35CD2F09-AF52-E156-3E76-FEDF5FE048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27"/>
            <a:stretch/>
          </p:blipFill>
          <p:spPr>
            <a:xfrm rot="16200000">
              <a:off x="-696177" y="2765312"/>
              <a:ext cx="1948981" cy="2244357"/>
            </a:xfrm>
            <a:prstGeom prst="rect">
              <a:avLst/>
            </a:prstGeom>
          </p:spPr>
        </p:pic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25D90E14-12E1-529D-C4D7-03ABB28B99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91" t="-14130" r="1491" b="14130"/>
            <a:stretch/>
          </p:blipFill>
          <p:spPr>
            <a:xfrm>
              <a:off x="-771412" y="1928646"/>
              <a:ext cx="1304784" cy="2933335"/>
            </a:xfrm>
            <a:prstGeom prst="rect">
              <a:avLst/>
            </a:prstGeom>
          </p:spPr>
        </p:pic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1A690134-279E-B66E-1812-81CA834CD533}"/>
              </a:ext>
            </a:extLst>
          </p:cNvPr>
          <p:cNvGrpSpPr/>
          <p:nvPr/>
        </p:nvGrpSpPr>
        <p:grpSpPr>
          <a:xfrm>
            <a:off x="4505105" y="2231342"/>
            <a:ext cx="2451090" cy="1616531"/>
            <a:chOff x="10088856" y="1630401"/>
            <a:chExt cx="1810686" cy="936690"/>
          </a:xfrm>
        </p:grpSpPr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AA057F62-5EF5-7297-3719-61AAF5B40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996274" y="1722983"/>
              <a:ext cx="936690" cy="751526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8552F834-B3DB-F6BB-0461-79B5A475F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8574" y="1637009"/>
              <a:ext cx="590525" cy="866766"/>
            </a:xfrm>
            <a:prstGeom prst="rect">
              <a:avLst/>
            </a:prstGeom>
          </p:spPr>
        </p:pic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3BCA008C-CA1B-D32C-F0C7-A1B5F3472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03133" y="1646174"/>
              <a:ext cx="396409" cy="891183"/>
            </a:xfrm>
            <a:prstGeom prst="rect">
              <a:avLst/>
            </a:prstGeom>
          </p:spPr>
        </p:pic>
      </p:grpSp>
      <p:grpSp>
        <p:nvGrpSpPr>
          <p:cNvPr id="118" name="Gruppo 117">
            <a:extLst>
              <a:ext uri="{FF2B5EF4-FFF2-40B4-BE49-F238E27FC236}">
                <a16:creationId xmlns:a16="http://schemas.microsoft.com/office/drawing/2014/main" id="{202A5B73-5769-2554-63A8-5EF91A65EC3F}"/>
              </a:ext>
            </a:extLst>
          </p:cNvPr>
          <p:cNvGrpSpPr/>
          <p:nvPr/>
        </p:nvGrpSpPr>
        <p:grpSpPr>
          <a:xfrm>
            <a:off x="187882" y="1749337"/>
            <a:ext cx="3956596" cy="4072566"/>
            <a:chOff x="4921933" y="764905"/>
            <a:chExt cx="5504282" cy="5133341"/>
          </a:xfrm>
        </p:grpSpPr>
        <p:grpSp>
          <p:nvGrpSpPr>
            <p:cNvPr id="29" name="Gruppo 28">
              <a:extLst>
                <a:ext uri="{FF2B5EF4-FFF2-40B4-BE49-F238E27FC236}">
                  <a16:creationId xmlns:a16="http://schemas.microsoft.com/office/drawing/2014/main" id="{8DD982E4-0876-A48A-20EF-6253FC8C2FAF}"/>
                </a:ext>
              </a:extLst>
            </p:cNvPr>
            <p:cNvGrpSpPr/>
            <p:nvPr/>
          </p:nvGrpSpPr>
          <p:grpSpPr>
            <a:xfrm>
              <a:off x="5527380" y="764905"/>
              <a:ext cx="1322726" cy="1151542"/>
              <a:chOff x="8710246" y="2047033"/>
              <a:chExt cx="1807593" cy="1530534"/>
            </a:xfrm>
          </p:grpSpPr>
          <p:grpSp>
            <p:nvGrpSpPr>
              <p:cNvPr id="110" name="Gruppo 109">
                <a:extLst>
                  <a:ext uri="{FF2B5EF4-FFF2-40B4-BE49-F238E27FC236}">
                    <a16:creationId xmlns:a16="http://schemas.microsoft.com/office/drawing/2014/main" id="{769B63D8-75E6-2650-0F57-4A8C8BDD324E}"/>
                  </a:ext>
                </a:extLst>
              </p:cNvPr>
              <p:cNvGrpSpPr/>
              <p:nvPr/>
            </p:nvGrpSpPr>
            <p:grpSpPr>
              <a:xfrm>
                <a:off x="8710246" y="2504156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112" name="Immagine 111">
                  <a:extLst>
                    <a:ext uri="{FF2B5EF4-FFF2-40B4-BE49-F238E27FC236}">
                      <a16:creationId xmlns:a16="http://schemas.microsoft.com/office/drawing/2014/main" id="{E93E3CFD-D62C-9237-7DBD-6340C633C5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113" name="Immagine 112">
                  <a:extLst>
                    <a:ext uri="{FF2B5EF4-FFF2-40B4-BE49-F238E27FC236}">
                      <a16:creationId xmlns:a16="http://schemas.microsoft.com/office/drawing/2014/main" id="{4F1F6E98-98B5-EE49-16FE-75E26723EA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114" name="Immagine 113">
                  <a:extLst>
                    <a:ext uri="{FF2B5EF4-FFF2-40B4-BE49-F238E27FC236}">
                      <a16:creationId xmlns:a16="http://schemas.microsoft.com/office/drawing/2014/main" id="{B269DF1D-49ED-858D-FD68-DBB8BA2155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115" name="Immagine 114">
                  <a:extLst>
                    <a:ext uri="{FF2B5EF4-FFF2-40B4-BE49-F238E27FC236}">
                      <a16:creationId xmlns:a16="http://schemas.microsoft.com/office/drawing/2014/main" id="{7E1FCAEE-70A6-89DA-146E-58CAF2E18F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116" name="Immagine 115">
                  <a:extLst>
                    <a:ext uri="{FF2B5EF4-FFF2-40B4-BE49-F238E27FC236}">
                      <a16:creationId xmlns:a16="http://schemas.microsoft.com/office/drawing/2014/main" id="{2A424B11-5354-D251-9376-C62F118CC8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117" name="Immagine 116">
                  <a:extLst>
                    <a:ext uri="{FF2B5EF4-FFF2-40B4-BE49-F238E27FC236}">
                      <a16:creationId xmlns:a16="http://schemas.microsoft.com/office/drawing/2014/main" id="{E27D23F6-8CD6-3190-14AA-C742D18E64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111" name="Triangolo isoscele 110">
                <a:extLst>
                  <a:ext uri="{FF2B5EF4-FFF2-40B4-BE49-F238E27FC236}">
                    <a16:creationId xmlns:a16="http://schemas.microsoft.com/office/drawing/2014/main" id="{325F5ABA-D409-89CA-C02C-0432CEC6FFAC}"/>
                  </a:ext>
                </a:extLst>
              </p:cNvPr>
              <p:cNvSpPr/>
              <p:nvPr/>
            </p:nvSpPr>
            <p:spPr>
              <a:xfrm>
                <a:off x="8742420" y="2047033"/>
                <a:ext cx="1775419" cy="153053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3000"/>
                </a:schemeClr>
              </a:solidFill>
              <a:ln w="6350"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30" name="Gruppo 29">
              <a:extLst>
                <a:ext uri="{FF2B5EF4-FFF2-40B4-BE49-F238E27FC236}">
                  <a16:creationId xmlns:a16="http://schemas.microsoft.com/office/drawing/2014/main" id="{B15F9C58-DFCB-EB9E-C985-2A5F091B228F}"/>
                </a:ext>
              </a:extLst>
            </p:cNvPr>
            <p:cNvGrpSpPr/>
            <p:nvPr/>
          </p:nvGrpSpPr>
          <p:grpSpPr>
            <a:xfrm>
              <a:off x="7606393" y="771902"/>
              <a:ext cx="1322721" cy="1151542"/>
              <a:chOff x="8710246" y="2047033"/>
              <a:chExt cx="1807582" cy="1530534"/>
            </a:xfrm>
          </p:grpSpPr>
          <p:grpSp>
            <p:nvGrpSpPr>
              <p:cNvPr id="102" name="Gruppo 101">
                <a:extLst>
                  <a:ext uri="{FF2B5EF4-FFF2-40B4-BE49-F238E27FC236}">
                    <a16:creationId xmlns:a16="http://schemas.microsoft.com/office/drawing/2014/main" id="{7A498763-E4ED-D089-DE3D-22658A4D65F0}"/>
                  </a:ext>
                </a:extLst>
              </p:cNvPr>
              <p:cNvGrpSpPr/>
              <p:nvPr/>
            </p:nvGrpSpPr>
            <p:grpSpPr>
              <a:xfrm>
                <a:off x="8710246" y="2504156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104" name="Immagine 103">
                  <a:extLst>
                    <a:ext uri="{FF2B5EF4-FFF2-40B4-BE49-F238E27FC236}">
                      <a16:creationId xmlns:a16="http://schemas.microsoft.com/office/drawing/2014/main" id="{83552CCD-10EA-6DBB-C968-5BB948B178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105" name="Immagine 104">
                  <a:extLst>
                    <a:ext uri="{FF2B5EF4-FFF2-40B4-BE49-F238E27FC236}">
                      <a16:creationId xmlns:a16="http://schemas.microsoft.com/office/drawing/2014/main" id="{14BBC2FB-00DA-C551-95A8-751B9B72BA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106" name="Immagine 105">
                  <a:extLst>
                    <a:ext uri="{FF2B5EF4-FFF2-40B4-BE49-F238E27FC236}">
                      <a16:creationId xmlns:a16="http://schemas.microsoft.com/office/drawing/2014/main" id="{5B3AE504-8B46-130A-F279-7FA99FCD5A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107" name="Immagine 106">
                  <a:extLst>
                    <a:ext uri="{FF2B5EF4-FFF2-40B4-BE49-F238E27FC236}">
                      <a16:creationId xmlns:a16="http://schemas.microsoft.com/office/drawing/2014/main" id="{21FB479D-F670-415D-CBF9-07902986A5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108" name="Immagine 107">
                  <a:extLst>
                    <a:ext uri="{FF2B5EF4-FFF2-40B4-BE49-F238E27FC236}">
                      <a16:creationId xmlns:a16="http://schemas.microsoft.com/office/drawing/2014/main" id="{8959F850-F4CC-2A4A-1D35-58C5B3A2DF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109" name="Immagine 108">
                  <a:extLst>
                    <a:ext uri="{FF2B5EF4-FFF2-40B4-BE49-F238E27FC236}">
                      <a16:creationId xmlns:a16="http://schemas.microsoft.com/office/drawing/2014/main" id="{D0C1A1FD-26B8-80A5-64D0-1F40A4C0DF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103" name="Triangolo isoscele 102">
                <a:extLst>
                  <a:ext uri="{FF2B5EF4-FFF2-40B4-BE49-F238E27FC236}">
                    <a16:creationId xmlns:a16="http://schemas.microsoft.com/office/drawing/2014/main" id="{3BCBEAE1-4014-EE08-D26A-916DFD2FA08A}"/>
                  </a:ext>
                </a:extLst>
              </p:cNvPr>
              <p:cNvSpPr/>
              <p:nvPr/>
            </p:nvSpPr>
            <p:spPr>
              <a:xfrm>
                <a:off x="8742408" y="2047033"/>
                <a:ext cx="1775420" cy="153053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3000"/>
                </a:schemeClr>
              </a:solidFill>
              <a:ln w="6350"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31" name="Gruppo 30">
              <a:extLst>
                <a:ext uri="{FF2B5EF4-FFF2-40B4-BE49-F238E27FC236}">
                  <a16:creationId xmlns:a16="http://schemas.microsoft.com/office/drawing/2014/main" id="{2622D749-9E91-2A6F-4736-CB8B23F526E2}"/>
                </a:ext>
              </a:extLst>
            </p:cNvPr>
            <p:cNvGrpSpPr/>
            <p:nvPr/>
          </p:nvGrpSpPr>
          <p:grpSpPr>
            <a:xfrm>
              <a:off x="5707253" y="2049796"/>
              <a:ext cx="975708" cy="764457"/>
              <a:chOff x="6614406" y="2047031"/>
              <a:chExt cx="1810217" cy="1530535"/>
            </a:xfrm>
          </p:grpSpPr>
          <p:grpSp>
            <p:nvGrpSpPr>
              <p:cNvPr id="94" name="Gruppo 93">
                <a:extLst>
                  <a:ext uri="{FF2B5EF4-FFF2-40B4-BE49-F238E27FC236}">
                    <a16:creationId xmlns:a16="http://schemas.microsoft.com/office/drawing/2014/main" id="{658173D3-4A39-1CBE-B326-EE6B3F26AB99}"/>
                  </a:ext>
                </a:extLst>
              </p:cNvPr>
              <p:cNvGrpSpPr/>
              <p:nvPr/>
            </p:nvGrpSpPr>
            <p:grpSpPr>
              <a:xfrm>
                <a:off x="6614406" y="2503349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96" name="Immagine 95">
                  <a:extLst>
                    <a:ext uri="{FF2B5EF4-FFF2-40B4-BE49-F238E27FC236}">
                      <a16:creationId xmlns:a16="http://schemas.microsoft.com/office/drawing/2014/main" id="{4188FE32-4FB4-195B-1F24-9D1124C6C0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97" name="Immagine 96">
                  <a:extLst>
                    <a:ext uri="{FF2B5EF4-FFF2-40B4-BE49-F238E27FC236}">
                      <a16:creationId xmlns:a16="http://schemas.microsoft.com/office/drawing/2014/main" id="{EB636EB4-B977-9206-7D8C-6A160E13D5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98" name="Immagine 97">
                  <a:extLst>
                    <a:ext uri="{FF2B5EF4-FFF2-40B4-BE49-F238E27FC236}">
                      <a16:creationId xmlns:a16="http://schemas.microsoft.com/office/drawing/2014/main" id="{275D4783-045F-BD22-E210-467E52A1BE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99" name="Immagine 98">
                  <a:extLst>
                    <a:ext uri="{FF2B5EF4-FFF2-40B4-BE49-F238E27FC236}">
                      <a16:creationId xmlns:a16="http://schemas.microsoft.com/office/drawing/2014/main" id="{61D51CA8-5C76-452C-2089-04F55F782B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100" name="Immagine 99">
                  <a:extLst>
                    <a:ext uri="{FF2B5EF4-FFF2-40B4-BE49-F238E27FC236}">
                      <a16:creationId xmlns:a16="http://schemas.microsoft.com/office/drawing/2014/main" id="{07B05D45-B38C-FAE4-6FA2-72C4CAA2FD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101" name="Immagine 100">
                  <a:extLst>
                    <a:ext uri="{FF2B5EF4-FFF2-40B4-BE49-F238E27FC236}">
                      <a16:creationId xmlns:a16="http://schemas.microsoft.com/office/drawing/2014/main" id="{A3FF6AE6-4E77-C5FF-DB15-6715542D13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95" name="Triangolo isoscele 94">
                <a:extLst>
                  <a:ext uri="{FF2B5EF4-FFF2-40B4-BE49-F238E27FC236}">
                    <a16:creationId xmlns:a16="http://schemas.microsoft.com/office/drawing/2014/main" id="{9A631D76-A1BC-C096-6AE7-CC84DD221188}"/>
                  </a:ext>
                </a:extLst>
              </p:cNvPr>
              <p:cNvSpPr/>
              <p:nvPr/>
            </p:nvSpPr>
            <p:spPr>
              <a:xfrm>
                <a:off x="6649202" y="2047033"/>
                <a:ext cx="1775419" cy="1530534"/>
              </a:xfrm>
              <a:prstGeom prst="triangle">
                <a:avLst/>
              </a:prstGeom>
              <a:noFill/>
              <a:ln w="6350">
                <a:solidFill>
                  <a:schemeClr val="accent1">
                    <a:shade val="50000"/>
                  </a:schemeClr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32" name="Gruppo 31">
              <a:extLst>
                <a:ext uri="{FF2B5EF4-FFF2-40B4-BE49-F238E27FC236}">
                  <a16:creationId xmlns:a16="http://schemas.microsoft.com/office/drawing/2014/main" id="{B08FCA66-ABB9-2F1F-B894-31B6B53188B3}"/>
                </a:ext>
              </a:extLst>
            </p:cNvPr>
            <p:cNvGrpSpPr/>
            <p:nvPr/>
          </p:nvGrpSpPr>
          <p:grpSpPr>
            <a:xfrm>
              <a:off x="7836772" y="2046065"/>
              <a:ext cx="975708" cy="764456"/>
              <a:chOff x="6614406" y="2047033"/>
              <a:chExt cx="1810215" cy="1530534"/>
            </a:xfrm>
          </p:grpSpPr>
          <p:grpSp>
            <p:nvGrpSpPr>
              <p:cNvPr id="86" name="Gruppo 85">
                <a:extLst>
                  <a:ext uri="{FF2B5EF4-FFF2-40B4-BE49-F238E27FC236}">
                    <a16:creationId xmlns:a16="http://schemas.microsoft.com/office/drawing/2014/main" id="{F2FFDC61-7799-BCA5-32CF-3270F824E8CB}"/>
                  </a:ext>
                </a:extLst>
              </p:cNvPr>
              <p:cNvGrpSpPr/>
              <p:nvPr/>
            </p:nvGrpSpPr>
            <p:grpSpPr>
              <a:xfrm>
                <a:off x="6614406" y="2503349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88" name="Immagine 87">
                  <a:extLst>
                    <a:ext uri="{FF2B5EF4-FFF2-40B4-BE49-F238E27FC236}">
                      <a16:creationId xmlns:a16="http://schemas.microsoft.com/office/drawing/2014/main" id="{44642D79-DD62-04BA-613F-7D32917417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89" name="Immagine 88">
                  <a:extLst>
                    <a:ext uri="{FF2B5EF4-FFF2-40B4-BE49-F238E27FC236}">
                      <a16:creationId xmlns:a16="http://schemas.microsoft.com/office/drawing/2014/main" id="{B3F5CFF9-F3C3-9000-7697-5D09093DC0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90" name="Immagine 89">
                  <a:extLst>
                    <a:ext uri="{FF2B5EF4-FFF2-40B4-BE49-F238E27FC236}">
                      <a16:creationId xmlns:a16="http://schemas.microsoft.com/office/drawing/2014/main" id="{AA981B68-AC80-0639-01B5-6E4D6D3829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91" name="Immagine 90">
                  <a:extLst>
                    <a:ext uri="{FF2B5EF4-FFF2-40B4-BE49-F238E27FC236}">
                      <a16:creationId xmlns:a16="http://schemas.microsoft.com/office/drawing/2014/main" id="{CB4E8C76-7FFE-0264-3423-E050298AC8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92" name="Immagine 91">
                  <a:extLst>
                    <a:ext uri="{FF2B5EF4-FFF2-40B4-BE49-F238E27FC236}">
                      <a16:creationId xmlns:a16="http://schemas.microsoft.com/office/drawing/2014/main" id="{0B5A33D3-1F02-27CF-4248-0D9A6E089E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93" name="Immagine 92">
                  <a:extLst>
                    <a:ext uri="{FF2B5EF4-FFF2-40B4-BE49-F238E27FC236}">
                      <a16:creationId xmlns:a16="http://schemas.microsoft.com/office/drawing/2014/main" id="{12439A13-783F-8569-8CCF-2A3B4BC81E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87" name="Triangolo isoscele 86">
                <a:extLst>
                  <a:ext uri="{FF2B5EF4-FFF2-40B4-BE49-F238E27FC236}">
                    <a16:creationId xmlns:a16="http://schemas.microsoft.com/office/drawing/2014/main" id="{3E77E650-8897-1B1A-EBDD-ADC50C251B3D}"/>
                  </a:ext>
                </a:extLst>
              </p:cNvPr>
              <p:cNvSpPr/>
              <p:nvPr/>
            </p:nvSpPr>
            <p:spPr>
              <a:xfrm>
                <a:off x="6649202" y="2047033"/>
                <a:ext cx="1775419" cy="1530534"/>
              </a:xfrm>
              <a:prstGeom prst="triangle">
                <a:avLst/>
              </a:prstGeom>
              <a:noFill/>
              <a:ln w="6350">
                <a:solidFill>
                  <a:schemeClr val="accent1">
                    <a:shade val="50000"/>
                  </a:schemeClr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33" name="Gruppo 32">
              <a:extLst>
                <a:ext uri="{FF2B5EF4-FFF2-40B4-BE49-F238E27FC236}">
                  <a16:creationId xmlns:a16="http://schemas.microsoft.com/office/drawing/2014/main" id="{77295A10-E0AC-0B0B-D902-44FBE9B521EF}"/>
                </a:ext>
              </a:extLst>
            </p:cNvPr>
            <p:cNvGrpSpPr/>
            <p:nvPr/>
          </p:nvGrpSpPr>
          <p:grpSpPr>
            <a:xfrm>
              <a:off x="5702714" y="3011616"/>
              <a:ext cx="974295" cy="764456"/>
              <a:chOff x="8710246" y="2047033"/>
              <a:chExt cx="1807593" cy="1530534"/>
            </a:xfrm>
          </p:grpSpPr>
          <p:grpSp>
            <p:nvGrpSpPr>
              <p:cNvPr id="78" name="Gruppo 77">
                <a:extLst>
                  <a:ext uri="{FF2B5EF4-FFF2-40B4-BE49-F238E27FC236}">
                    <a16:creationId xmlns:a16="http://schemas.microsoft.com/office/drawing/2014/main" id="{31B2C364-78B2-21C2-009A-06FB328DBC2D}"/>
                  </a:ext>
                </a:extLst>
              </p:cNvPr>
              <p:cNvGrpSpPr/>
              <p:nvPr/>
            </p:nvGrpSpPr>
            <p:grpSpPr>
              <a:xfrm>
                <a:off x="8710246" y="2504156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80" name="Immagine 79">
                  <a:extLst>
                    <a:ext uri="{FF2B5EF4-FFF2-40B4-BE49-F238E27FC236}">
                      <a16:creationId xmlns:a16="http://schemas.microsoft.com/office/drawing/2014/main" id="{A1BA8488-B3EB-F197-1AEE-362CC31B4A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81" name="Immagine 80">
                  <a:extLst>
                    <a:ext uri="{FF2B5EF4-FFF2-40B4-BE49-F238E27FC236}">
                      <a16:creationId xmlns:a16="http://schemas.microsoft.com/office/drawing/2014/main" id="{5F685E46-8AFE-ED51-CC1E-667F852243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82" name="Immagine 81">
                  <a:extLst>
                    <a:ext uri="{FF2B5EF4-FFF2-40B4-BE49-F238E27FC236}">
                      <a16:creationId xmlns:a16="http://schemas.microsoft.com/office/drawing/2014/main" id="{F4890CF8-D396-71A3-BE4C-70627F8C2A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83" name="Immagine 82">
                  <a:extLst>
                    <a:ext uri="{FF2B5EF4-FFF2-40B4-BE49-F238E27FC236}">
                      <a16:creationId xmlns:a16="http://schemas.microsoft.com/office/drawing/2014/main" id="{60B9EF3E-A477-D5B8-10F4-C027F11FD5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84" name="Immagine 83">
                  <a:extLst>
                    <a:ext uri="{FF2B5EF4-FFF2-40B4-BE49-F238E27FC236}">
                      <a16:creationId xmlns:a16="http://schemas.microsoft.com/office/drawing/2014/main" id="{27122F91-4740-BCCE-8175-9477689E14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85" name="Immagine 84">
                  <a:extLst>
                    <a:ext uri="{FF2B5EF4-FFF2-40B4-BE49-F238E27FC236}">
                      <a16:creationId xmlns:a16="http://schemas.microsoft.com/office/drawing/2014/main" id="{841B667A-EF4D-57D2-FD5D-C0C71D2380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79" name="Triangolo isoscele 78">
                <a:extLst>
                  <a:ext uri="{FF2B5EF4-FFF2-40B4-BE49-F238E27FC236}">
                    <a16:creationId xmlns:a16="http://schemas.microsoft.com/office/drawing/2014/main" id="{B8BFC513-00CB-61FF-5543-308C0F62318A}"/>
                  </a:ext>
                </a:extLst>
              </p:cNvPr>
              <p:cNvSpPr/>
              <p:nvPr/>
            </p:nvSpPr>
            <p:spPr>
              <a:xfrm>
                <a:off x="8742420" y="2047033"/>
                <a:ext cx="1775419" cy="153053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3000"/>
                </a:schemeClr>
              </a:solidFill>
              <a:ln w="6350"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34" name="Gruppo 33">
              <a:extLst>
                <a:ext uri="{FF2B5EF4-FFF2-40B4-BE49-F238E27FC236}">
                  <a16:creationId xmlns:a16="http://schemas.microsoft.com/office/drawing/2014/main" id="{AA9FC52D-6F1B-CD73-A5C5-4D14A90C2915}"/>
                </a:ext>
              </a:extLst>
            </p:cNvPr>
            <p:cNvGrpSpPr/>
            <p:nvPr/>
          </p:nvGrpSpPr>
          <p:grpSpPr>
            <a:xfrm>
              <a:off x="7847665" y="3004541"/>
              <a:ext cx="975708" cy="764456"/>
              <a:chOff x="6614406" y="2047033"/>
              <a:chExt cx="1810215" cy="1530534"/>
            </a:xfrm>
          </p:grpSpPr>
          <p:grpSp>
            <p:nvGrpSpPr>
              <p:cNvPr id="70" name="Gruppo 69">
                <a:extLst>
                  <a:ext uri="{FF2B5EF4-FFF2-40B4-BE49-F238E27FC236}">
                    <a16:creationId xmlns:a16="http://schemas.microsoft.com/office/drawing/2014/main" id="{528CAA18-0361-E484-BB49-3E571C5111F0}"/>
                  </a:ext>
                </a:extLst>
              </p:cNvPr>
              <p:cNvGrpSpPr/>
              <p:nvPr/>
            </p:nvGrpSpPr>
            <p:grpSpPr>
              <a:xfrm>
                <a:off x="6614406" y="2503349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72" name="Immagine 71">
                  <a:extLst>
                    <a:ext uri="{FF2B5EF4-FFF2-40B4-BE49-F238E27FC236}">
                      <a16:creationId xmlns:a16="http://schemas.microsoft.com/office/drawing/2014/main" id="{09BFD6D3-241E-8151-2130-CEDE55A04B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73" name="Immagine 72">
                  <a:extLst>
                    <a:ext uri="{FF2B5EF4-FFF2-40B4-BE49-F238E27FC236}">
                      <a16:creationId xmlns:a16="http://schemas.microsoft.com/office/drawing/2014/main" id="{503D7FE6-563D-FF32-7791-1779B322A0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74" name="Immagine 73">
                  <a:extLst>
                    <a:ext uri="{FF2B5EF4-FFF2-40B4-BE49-F238E27FC236}">
                      <a16:creationId xmlns:a16="http://schemas.microsoft.com/office/drawing/2014/main" id="{95A0015F-3EBA-C657-7B87-4FF39E8225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75" name="Immagine 74">
                  <a:extLst>
                    <a:ext uri="{FF2B5EF4-FFF2-40B4-BE49-F238E27FC236}">
                      <a16:creationId xmlns:a16="http://schemas.microsoft.com/office/drawing/2014/main" id="{970A25CF-9A82-C73A-D41B-4356FAEDF1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76" name="Immagine 75">
                  <a:extLst>
                    <a:ext uri="{FF2B5EF4-FFF2-40B4-BE49-F238E27FC236}">
                      <a16:creationId xmlns:a16="http://schemas.microsoft.com/office/drawing/2014/main" id="{506F7764-BF6E-F71E-845C-5B888CC25B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77" name="Immagine 76">
                  <a:extLst>
                    <a:ext uri="{FF2B5EF4-FFF2-40B4-BE49-F238E27FC236}">
                      <a16:creationId xmlns:a16="http://schemas.microsoft.com/office/drawing/2014/main" id="{75D0079A-F188-CD1A-FC99-F437B62EB2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71" name="Triangolo isoscele 70">
                <a:extLst>
                  <a:ext uri="{FF2B5EF4-FFF2-40B4-BE49-F238E27FC236}">
                    <a16:creationId xmlns:a16="http://schemas.microsoft.com/office/drawing/2014/main" id="{3F702615-FD14-55A8-0098-F4797D48A814}"/>
                  </a:ext>
                </a:extLst>
              </p:cNvPr>
              <p:cNvSpPr/>
              <p:nvPr/>
            </p:nvSpPr>
            <p:spPr>
              <a:xfrm>
                <a:off x="6649202" y="2047033"/>
                <a:ext cx="1775419" cy="1530534"/>
              </a:xfrm>
              <a:prstGeom prst="triangle">
                <a:avLst/>
              </a:prstGeom>
              <a:noFill/>
              <a:ln w="6350">
                <a:solidFill>
                  <a:schemeClr val="accent1">
                    <a:shade val="50000"/>
                  </a:schemeClr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35" name="Gruppo 34">
              <a:extLst>
                <a:ext uri="{FF2B5EF4-FFF2-40B4-BE49-F238E27FC236}">
                  <a16:creationId xmlns:a16="http://schemas.microsoft.com/office/drawing/2014/main" id="{72D93D84-7E5B-7DC5-3CA6-E0BE5A40782D}"/>
                </a:ext>
              </a:extLst>
            </p:cNvPr>
            <p:cNvGrpSpPr/>
            <p:nvPr/>
          </p:nvGrpSpPr>
          <p:grpSpPr>
            <a:xfrm>
              <a:off x="5574469" y="3996656"/>
              <a:ext cx="1324644" cy="1151543"/>
              <a:chOff x="6614406" y="2047033"/>
              <a:chExt cx="1810215" cy="1530534"/>
            </a:xfrm>
          </p:grpSpPr>
          <p:grpSp>
            <p:nvGrpSpPr>
              <p:cNvPr id="62" name="Gruppo 61">
                <a:extLst>
                  <a:ext uri="{FF2B5EF4-FFF2-40B4-BE49-F238E27FC236}">
                    <a16:creationId xmlns:a16="http://schemas.microsoft.com/office/drawing/2014/main" id="{8563C0DD-E545-3B99-3910-BB0770C13304}"/>
                  </a:ext>
                </a:extLst>
              </p:cNvPr>
              <p:cNvGrpSpPr/>
              <p:nvPr/>
            </p:nvGrpSpPr>
            <p:grpSpPr>
              <a:xfrm>
                <a:off x="6614406" y="2503349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64" name="Immagine 63">
                  <a:extLst>
                    <a:ext uri="{FF2B5EF4-FFF2-40B4-BE49-F238E27FC236}">
                      <a16:creationId xmlns:a16="http://schemas.microsoft.com/office/drawing/2014/main" id="{4D415F4E-6EEA-8390-6815-3363B7D7BF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65" name="Immagine 64">
                  <a:extLst>
                    <a:ext uri="{FF2B5EF4-FFF2-40B4-BE49-F238E27FC236}">
                      <a16:creationId xmlns:a16="http://schemas.microsoft.com/office/drawing/2014/main" id="{4348838E-80A3-43F2-F0D5-CFDF9E0619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66" name="Immagine 65">
                  <a:extLst>
                    <a:ext uri="{FF2B5EF4-FFF2-40B4-BE49-F238E27FC236}">
                      <a16:creationId xmlns:a16="http://schemas.microsoft.com/office/drawing/2014/main" id="{F2308847-C8D7-8168-4732-A03348E296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67" name="Immagine 66">
                  <a:extLst>
                    <a:ext uri="{FF2B5EF4-FFF2-40B4-BE49-F238E27FC236}">
                      <a16:creationId xmlns:a16="http://schemas.microsoft.com/office/drawing/2014/main" id="{233DAF90-815F-19D5-5998-93D1A83129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68" name="Immagine 67">
                  <a:extLst>
                    <a:ext uri="{FF2B5EF4-FFF2-40B4-BE49-F238E27FC236}">
                      <a16:creationId xmlns:a16="http://schemas.microsoft.com/office/drawing/2014/main" id="{C8D3CC33-18D2-AFCA-5D51-EF01EF57E7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69" name="Immagine 68">
                  <a:extLst>
                    <a:ext uri="{FF2B5EF4-FFF2-40B4-BE49-F238E27FC236}">
                      <a16:creationId xmlns:a16="http://schemas.microsoft.com/office/drawing/2014/main" id="{B4E2D2F5-C66A-2194-8B09-6145EA6663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63" name="Triangolo isoscele 62">
                <a:extLst>
                  <a:ext uri="{FF2B5EF4-FFF2-40B4-BE49-F238E27FC236}">
                    <a16:creationId xmlns:a16="http://schemas.microsoft.com/office/drawing/2014/main" id="{3D59F1CC-73A7-CEDB-1604-EE1150FC5F38}"/>
                  </a:ext>
                </a:extLst>
              </p:cNvPr>
              <p:cNvSpPr/>
              <p:nvPr/>
            </p:nvSpPr>
            <p:spPr>
              <a:xfrm>
                <a:off x="6649202" y="2047033"/>
                <a:ext cx="1775419" cy="1530534"/>
              </a:xfrm>
              <a:prstGeom prst="triangle">
                <a:avLst/>
              </a:prstGeom>
              <a:noFill/>
              <a:ln w="6350">
                <a:solidFill>
                  <a:schemeClr val="accent1">
                    <a:shade val="50000"/>
                  </a:schemeClr>
                </a:solidFill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grpSp>
          <p:nvGrpSpPr>
            <p:cNvPr id="36" name="Gruppo 35">
              <a:extLst>
                <a:ext uri="{FF2B5EF4-FFF2-40B4-BE49-F238E27FC236}">
                  <a16:creationId xmlns:a16="http://schemas.microsoft.com/office/drawing/2014/main" id="{AD441C72-7ADF-A4B0-2BB0-E18E711DE15E}"/>
                </a:ext>
              </a:extLst>
            </p:cNvPr>
            <p:cNvGrpSpPr/>
            <p:nvPr/>
          </p:nvGrpSpPr>
          <p:grpSpPr>
            <a:xfrm>
              <a:off x="7614206" y="3996915"/>
              <a:ext cx="1322725" cy="1151543"/>
              <a:chOff x="8710246" y="2047033"/>
              <a:chExt cx="1807593" cy="1530534"/>
            </a:xfrm>
          </p:grpSpPr>
          <p:grpSp>
            <p:nvGrpSpPr>
              <p:cNvPr id="54" name="Gruppo 53">
                <a:extLst>
                  <a:ext uri="{FF2B5EF4-FFF2-40B4-BE49-F238E27FC236}">
                    <a16:creationId xmlns:a16="http://schemas.microsoft.com/office/drawing/2014/main" id="{08AB2E8D-1394-8B11-4690-CDC0DABF491E}"/>
                  </a:ext>
                </a:extLst>
              </p:cNvPr>
              <p:cNvGrpSpPr/>
              <p:nvPr/>
            </p:nvGrpSpPr>
            <p:grpSpPr>
              <a:xfrm>
                <a:off x="8710246" y="2504156"/>
                <a:ext cx="1749741" cy="1072864"/>
                <a:chOff x="-3383508" y="1928646"/>
                <a:chExt cx="4784000" cy="2933336"/>
              </a:xfrm>
            </p:grpSpPr>
            <p:pic>
              <p:nvPicPr>
                <p:cNvPr id="56" name="Immagine 55">
                  <a:extLst>
                    <a:ext uri="{FF2B5EF4-FFF2-40B4-BE49-F238E27FC236}">
                      <a16:creationId xmlns:a16="http://schemas.microsoft.com/office/drawing/2014/main" id="{8AFC197E-78E2-840C-F3E6-E63B4FF5D0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3235820" y="2765313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57" name="Immagine 56">
                  <a:extLst>
                    <a:ext uri="{FF2B5EF4-FFF2-40B4-BE49-F238E27FC236}">
                      <a16:creationId xmlns:a16="http://schemas.microsoft.com/office/drawing/2014/main" id="{2C691786-E80A-AC91-3D5D-03C8746262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250049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58" name="Immagine 57">
                  <a:extLst>
                    <a:ext uri="{FF2B5EF4-FFF2-40B4-BE49-F238E27FC236}">
                      <a16:creationId xmlns:a16="http://schemas.microsoft.com/office/drawing/2014/main" id="{426E28CB-D446-F410-F833-39A91935B3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1704205" y="2357120"/>
                  <a:ext cx="1114194" cy="2504862"/>
                </a:xfrm>
                <a:prstGeom prst="rect">
                  <a:avLst/>
                </a:prstGeom>
              </p:spPr>
            </p:pic>
            <p:pic>
              <p:nvPicPr>
                <p:cNvPr id="59" name="Immagine 58">
                  <a:extLst>
                    <a:ext uri="{FF2B5EF4-FFF2-40B4-BE49-F238E27FC236}">
                      <a16:creationId xmlns:a16="http://schemas.microsoft.com/office/drawing/2014/main" id="{46A1FE48-30EF-2333-B4E7-ABE749BAAF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7452"/>
                <a:stretch/>
              </p:blipFill>
              <p:spPr>
                <a:xfrm>
                  <a:off x="-1469252" y="3220182"/>
                  <a:ext cx="1541821" cy="1641800"/>
                </a:xfrm>
                <a:prstGeom prst="rect">
                  <a:avLst/>
                </a:prstGeom>
              </p:spPr>
            </p:pic>
            <p:pic>
              <p:nvPicPr>
                <p:cNvPr id="60" name="Immagine 59">
                  <a:extLst>
                    <a:ext uri="{FF2B5EF4-FFF2-40B4-BE49-F238E27FC236}">
                      <a16:creationId xmlns:a16="http://schemas.microsoft.com/office/drawing/2014/main" id="{F2C5AC96-5F69-52E8-4A16-D81391D611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27"/>
                <a:stretch/>
              </p:blipFill>
              <p:spPr>
                <a:xfrm rot="16200000">
                  <a:off x="-696177" y="2765312"/>
                  <a:ext cx="1948981" cy="2244357"/>
                </a:xfrm>
                <a:prstGeom prst="rect">
                  <a:avLst/>
                </a:prstGeom>
              </p:spPr>
            </p:pic>
            <p:pic>
              <p:nvPicPr>
                <p:cNvPr id="61" name="Immagine 60">
                  <a:extLst>
                    <a:ext uri="{FF2B5EF4-FFF2-40B4-BE49-F238E27FC236}">
                      <a16:creationId xmlns:a16="http://schemas.microsoft.com/office/drawing/2014/main" id="{604C3B6B-EEA7-A0AB-BA1E-998091255B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491" t="-14130" r="1491" b="14130"/>
                <a:stretch/>
              </p:blipFill>
              <p:spPr>
                <a:xfrm>
                  <a:off x="-771412" y="1928646"/>
                  <a:ext cx="1304784" cy="2933335"/>
                </a:xfrm>
                <a:prstGeom prst="rect">
                  <a:avLst/>
                </a:prstGeom>
              </p:spPr>
            </p:pic>
          </p:grpSp>
          <p:sp>
            <p:nvSpPr>
              <p:cNvPr id="55" name="Triangolo isoscele 54">
                <a:extLst>
                  <a:ext uri="{FF2B5EF4-FFF2-40B4-BE49-F238E27FC236}">
                    <a16:creationId xmlns:a16="http://schemas.microsoft.com/office/drawing/2014/main" id="{D58A46CA-7303-8710-3DA7-B895501E28F8}"/>
                  </a:ext>
                </a:extLst>
              </p:cNvPr>
              <p:cNvSpPr/>
              <p:nvPr/>
            </p:nvSpPr>
            <p:spPr>
              <a:xfrm>
                <a:off x="8742420" y="2047033"/>
                <a:ext cx="1775419" cy="1530534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3000"/>
                </a:schemeClr>
              </a:solidFill>
              <a:ln w="6350"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latin typeface="Corbel Light" panose="020B0303020204020204" pitchFamily="34" charset="0"/>
                </a:endParaRPr>
              </a:p>
            </p:txBody>
          </p:sp>
        </p:grpSp>
        <p:cxnSp>
          <p:nvCxnSpPr>
            <p:cNvPr id="37" name="Connettore 2 36">
              <a:extLst>
                <a:ext uri="{FF2B5EF4-FFF2-40B4-BE49-F238E27FC236}">
                  <a16:creationId xmlns:a16="http://schemas.microsoft.com/office/drawing/2014/main" id="{38702B6F-01BD-A3A3-1B77-0D0C0E75E280}"/>
                </a:ext>
              </a:extLst>
            </p:cNvPr>
            <p:cNvCxnSpPr>
              <a:cxnSpLocks/>
            </p:cNvCxnSpPr>
            <p:nvPr/>
          </p:nvCxnSpPr>
          <p:spPr>
            <a:xfrm>
              <a:off x="5156248" y="5501560"/>
              <a:ext cx="431946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CasellaDiTesto 37">
              <a:extLst>
                <a:ext uri="{FF2B5EF4-FFF2-40B4-BE49-F238E27FC236}">
                  <a16:creationId xmlns:a16="http://schemas.microsoft.com/office/drawing/2014/main" id="{534D616B-88A3-5BBD-C455-B8F7A5FFC432}"/>
                </a:ext>
              </a:extLst>
            </p:cNvPr>
            <p:cNvSpPr txBox="1"/>
            <p:nvPr/>
          </p:nvSpPr>
          <p:spPr>
            <a:xfrm>
              <a:off x="9147622" y="5266982"/>
              <a:ext cx="1278593" cy="3616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>
                  <a:latin typeface="Corbel Light" panose="020B0303020204020204" pitchFamily="34" charset="0"/>
                </a:rPr>
                <a:t>Time</a:t>
              </a:r>
            </a:p>
          </p:txBody>
        </p:sp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7264674D-493B-478C-4640-6C4D3707636C}"/>
                </a:ext>
              </a:extLst>
            </p:cNvPr>
            <p:cNvSpPr txBox="1"/>
            <p:nvPr/>
          </p:nvSpPr>
          <p:spPr>
            <a:xfrm>
              <a:off x="8941156" y="4975750"/>
              <a:ext cx="682962" cy="3616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>
                  <a:latin typeface="Corbel Light" panose="020B0303020204020204" pitchFamily="34" charset="0"/>
                </a:rPr>
                <a:t>T</a:t>
              </a:r>
              <a:r>
                <a:rPr lang="it-IT" baseline="-25000" dirty="0">
                  <a:latin typeface="Corbel Light" panose="020B0303020204020204" pitchFamily="34" charset="0"/>
                </a:rPr>
                <a:t>II</a:t>
              </a:r>
            </a:p>
          </p:txBody>
        </p:sp>
        <p:sp>
          <p:nvSpPr>
            <p:cNvPr id="44" name="CasellaDiTesto 43">
              <a:extLst>
                <a:ext uri="{FF2B5EF4-FFF2-40B4-BE49-F238E27FC236}">
                  <a16:creationId xmlns:a16="http://schemas.microsoft.com/office/drawing/2014/main" id="{059AE3BF-A4FD-2575-3821-A808B0898FE7}"/>
                </a:ext>
              </a:extLst>
            </p:cNvPr>
            <p:cNvSpPr txBox="1"/>
            <p:nvPr/>
          </p:nvSpPr>
          <p:spPr>
            <a:xfrm>
              <a:off x="5614016" y="5566760"/>
              <a:ext cx="1278593" cy="3314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600" dirty="0">
                  <a:latin typeface="Corbel Light" panose="020B0303020204020204" pitchFamily="34" charset="0"/>
                </a:rPr>
                <a:t>28 days</a:t>
              </a:r>
            </a:p>
          </p:txBody>
        </p:sp>
        <p:sp>
          <p:nvSpPr>
            <p:cNvPr id="45" name="CasellaDiTesto 44">
              <a:extLst>
                <a:ext uri="{FF2B5EF4-FFF2-40B4-BE49-F238E27FC236}">
                  <a16:creationId xmlns:a16="http://schemas.microsoft.com/office/drawing/2014/main" id="{2ED991EF-9E38-25AC-9A84-D84FA425177A}"/>
                </a:ext>
              </a:extLst>
            </p:cNvPr>
            <p:cNvSpPr txBox="1"/>
            <p:nvPr/>
          </p:nvSpPr>
          <p:spPr>
            <a:xfrm>
              <a:off x="7688605" y="5558275"/>
              <a:ext cx="1278593" cy="3314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600" dirty="0">
                  <a:latin typeface="Corbel Light" panose="020B0303020204020204" pitchFamily="34" charset="0"/>
                </a:rPr>
                <a:t>28 days</a:t>
              </a:r>
            </a:p>
          </p:txBody>
        </p:sp>
        <p:sp>
          <p:nvSpPr>
            <p:cNvPr id="46" name="CasellaDiTesto 45">
              <a:extLst>
                <a:ext uri="{FF2B5EF4-FFF2-40B4-BE49-F238E27FC236}">
                  <a16:creationId xmlns:a16="http://schemas.microsoft.com/office/drawing/2014/main" id="{9B132DA0-AF12-F017-38A0-C22699383E76}"/>
                </a:ext>
              </a:extLst>
            </p:cNvPr>
            <p:cNvSpPr txBox="1"/>
            <p:nvPr/>
          </p:nvSpPr>
          <p:spPr>
            <a:xfrm>
              <a:off x="6958303" y="4977417"/>
              <a:ext cx="682962" cy="3616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>
                  <a:latin typeface="Corbel Light" panose="020B0303020204020204" pitchFamily="34" charset="0"/>
                </a:rPr>
                <a:t>T</a:t>
              </a:r>
              <a:r>
                <a:rPr lang="it-IT" baseline="-25000" dirty="0">
                  <a:latin typeface="Corbel Light" panose="020B0303020204020204" pitchFamily="34" charset="0"/>
                </a:rPr>
                <a:t>I</a:t>
              </a:r>
            </a:p>
          </p:txBody>
        </p:sp>
        <p:sp>
          <p:nvSpPr>
            <p:cNvPr id="47" name="CasellaDiTesto 46">
              <a:extLst>
                <a:ext uri="{FF2B5EF4-FFF2-40B4-BE49-F238E27FC236}">
                  <a16:creationId xmlns:a16="http://schemas.microsoft.com/office/drawing/2014/main" id="{80FE3B07-8D58-0560-B4CF-4EE5901098CE}"/>
                </a:ext>
              </a:extLst>
            </p:cNvPr>
            <p:cNvSpPr txBox="1"/>
            <p:nvPr/>
          </p:nvSpPr>
          <p:spPr>
            <a:xfrm>
              <a:off x="4921933" y="4973498"/>
              <a:ext cx="682962" cy="3616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>
                  <a:latin typeface="Corbel Light" panose="020B0303020204020204" pitchFamily="34" charset="0"/>
                </a:rPr>
                <a:t>T</a:t>
              </a:r>
              <a:r>
                <a:rPr lang="it-IT" baseline="-25000" dirty="0">
                  <a:latin typeface="Corbel Light" panose="020B0303020204020204" pitchFamily="34" charset="0"/>
                </a:rPr>
                <a:t>0</a:t>
              </a:r>
            </a:p>
          </p:txBody>
        </p:sp>
        <p:cxnSp>
          <p:nvCxnSpPr>
            <p:cNvPr id="48" name="Connettore 2 47">
              <a:extLst>
                <a:ext uri="{FF2B5EF4-FFF2-40B4-BE49-F238E27FC236}">
                  <a16:creationId xmlns:a16="http://schemas.microsoft.com/office/drawing/2014/main" id="{988E0640-F984-C2C4-EC2C-23CED4898437}"/>
                </a:ext>
              </a:extLst>
            </p:cNvPr>
            <p:cNvCxnSpPr>
              <a:cxnSpLocks/>
            </p:cNvCxnSpPr>
            <p:nvPr/>
          </p:nvCxnSpPr>
          <p:spPr>
            <a:xfrm>
              <a:off x="5294471" y="5600727"/>
              <a:ext cx="1945288" cy="0"/>
            </a:xfrm>
            <a:prstGeom prst="straightConnector1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solid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Gruppo 48">
              <a:extLst>
                <a:ext uri="{FF2B5EF4-FFF2-40B4-BE49-F238E27FC236}">
                  <a16:creationId xmlns:a16="http://schemas.microsoft.com/office/drawing/2014/main" id="{DDE531B4-2E94-EF03-9ACD-74511F224FE4}"/>
                </a:ext>
              </a:extLst>
            </p:cNvPr>
            <p:cNvGrpSpPr/>
            <p:nvPr/>
          </p:nvGrpSpPr>
          <p:grpSpPr>
            <a:xfrm>
              <a:off x="5262175" y="5330166"/>
              <a:ext cx="4020239" cy="289038"/>
              <a:chOff x="1098342" y="5890154"/>
              <a:chExt cx="4221647" cy="449197"/>
            </a:xfrm>
          </p:grpSpPr>
          <p:cxnSp>
            <p:nvCxnSpPr>
              <p:cNvPr id="51" name="Connettore diritto 50">
                <a:extLst>
                  <a:ext uri="{FF2B5EF4-FFF2-40B4-BE49-F238E27FC236}">
                    <a16:creationId xmlns:a16="http://schemas.microsoft.com/office/drawing/2014/main" id="{2C34021E-EA40-E871-C82E-0702AD63D1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09166" y="5890154"/>
                <a:ext cx="0" cy="44919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nettore diritto 51">
                <a:extLst>
                  <a:ext uri="{FF2B5EF4-FFF2-40B4-BE49-F238E27FC236}">
                    <a16:creationId xmlns:a16="http://schemas.microsoft.com/office/drawing/2014/main" id="{C85DECD7-5958-4374-D992-E2A0C61E70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9989" y="5890154"/>
                <a:ext cx="0" cy="44919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nettore diritto 52">
                <a:extLst>
                  <a:ext uri="{FF2B5EF4-FFF2-40B4-BE49-F238E27FC236}">
                    <a16:creationId xmlns:a16="http://schemas.microsoft.com/office/drawing/2014/main" id="{2DED35B1-7880-2D84-850D-FAE069DCC1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8342" y="5890154"/>
                <a:ext cx="0" cy="44919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0" name="Connettore 2 49">
              <a:extLst>
                <a:ext uri="{FF2B5EF4-FFF2-40B4-BE49-F238E27FC236}">
                  <a16:creationId xmlns:a16="http://schemas.microsoft.com/office/drawing/2014/main" id="{3BF12F9E-1899-F92C-BB05-573C4B0DBF42}"/>
                </a:ext>
              </a:extLst>
            </p:cNvPr>
            <p:cNvCxnSpPr>
              <a:cxnSpLocks/>
            </p:cNvCxnSpPr>
            <p:nvPr/>
          </p:nvCxnSpPr>
          <p:spPr>
            <a:xfrm>
              <a:off x="7305361" y="5599376"/>
              <a:ext cx="1945288" cy="0"/>
            </a:xfrm>
            <a:prstGeom prst="straightConnector1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solid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uppo 118">
            <a:extLst>
              <a:ext uri="{FF2B5EF4-FFF2-40B4-BE49-F238E27FC236}">
                <a16:creationId xmlns:a16="http://schemas.microsoft.com/office/drawing/2014/main" id="{ACF11713-542C-A48D-BE45-B51751C0F432}"/>
              </a:ext>
            </a:extLst>
          </p:cNvPr>
          <p:cNvGrpSpPr/>
          <p:nvPr/>
        </p:nvGrpSpPr>
        <p:grpSpPr>
          <a:xfrm>
            <a:off x="8449129" y="2231342"/>
            <a:ext cx="3111531" cy="3213835"/>
            <a:chOff x="1112269" y="1549875"/>
            <a:chExt cx="3442853" cy="3663458"/>
          </a:xfrm>
        </p:grpSpPr>
        <p:grpSp>
          <p:nvGrpSpPr>
            <p:cNvPr id="120" name="Gruppo 119">
              <a:extLst>
                <a:ext uri="{FF2B5EF4-FFF2-40B4-BE49-F238E27FC236}">
                  <a16:creationId xmlns:a16="http://schemas.microsoft.com/office/drawing/2014/main" id="{1F3B511E-C50F-7C12-863D-DFABC7D5B22C}"/>
                </a:ext>
              </a:extLst>
            </p:cNvPr>
            <p:cNvGrpSpPr/>
            <p:nvPr/>
          </p:nvGrpSpPr>
          <p:grpSpPr>
            <a:xfrm>
              <a:off x="1531209" y="2014726"/>
              <a:ext cx="3023913" cy="3018695"/>
              <a:chOff x="2185954" y="1998917"/>
              <a:chExt cx="6644017" cy="6632565"/>
            </a:xfrm>
          </p:grpSpPr>
          <p:pic>
            <p:nvPicPr>
              <p:cNvPr id="125" name="Immagine 124">
                <a:extLst>
                  <a:ext uri="{FF2B5EF4-FFF2-40B4-BE49-F238E27FC236}">
                    <a16:creationId xmlns:a16="http://schemas.microsoft.com/office/drawing/2014/main" id="{78C7A23D-A173-353A-A228-859E73CE864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643" t="14950" r="48070" b="26666"/>
              <a:stretch/>
            </p:blipFill>
            <p:spPr>
              <a:xfrm>
                <a:off x="2185954" y="1998917"/>
                <a:ext cx="3217319" cy="3217318"/>
              </a:xfrm>
              <a:prstGeom prst="rect">
                <a:avLst/>
              </a:prstGeom>
            </p:spPr>
          </p:pic>
          <p:pic>
            <p:nvPicPr>
              <p:cNvPr id="126" name="Immagine 125">
                <a:extLst>
                  <a:ext uri="{FF2B5EF4-FFF2-40B4-BE49-F238E27FC236}">
                    <a16:creationId xmlns:a16="http://schemas.microsoft.com/office/drawing/2014/main" id="{963687D9-49C7-F4C7-4F99-4D4F7587F57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74" t="16974" r="46339" b="24642"/>
              <a:stretch/>
            </p:blipFill>
            <p:spPr>
              <a:xfrm>
                <a:off x="5612652" y="1998917"/>
                <a:ext cx="3217319" cy="3217319"/>
              </a:xfrm>
              <a:prstGeom prst="rect">
                <a:avLst/>
              </a:prstGeom>
            </p:spPr>
          </p:pic>
          <p:pic>
            <p:nvPicPr>
              <p:cNvPr id="127" name="Immagine 126">
                <a:extLst>
                  <a:ext uri="{FF2B5EF4-FFF2-40B4-BE49-F238E27FC236}">
                    <a16:creationId xmlns:a16="http://schemas.microsoft.com/office/drawing/2014/main" id="{82894F5F-F56D-6250-E007-51FB12DF8B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607735" y="5409795"/>
                <a:ext cx="3217323" cy="3226052"/>
              </a:xfrm>
              <a:prstGeom prst="rect">
                <a:avLst/>
              </a:prstGeom>
            </p:spPr>
          </p:pic>
          <p:pic>
            <p:nvPicPr>
              <p:cNvPr id="128" name="Immagine 127">
                <a:extLst>
                  <a:ext uri="{FF2B5EF4-FFF2-40B4-BE49-F238E27FC236}">
                    <a16:creationId xmlns:a16="http://schemas.microsoft.com/office/drawing/2014/main" id="{3A4A949B-A4CC-EEDA-84C7-F5B98B3C01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2189687" y="5410713"/>
                <a:ext cx="3217317" cy="3217318"/>
              </a:xfrm>
              <a:prstGeom prst="rect">
                <a:avLst/>
              </a:prstGeom>
            </p:spPr>
          </p:pic>
        </p:grpSp>
        <p:sp>
          <p:nvSpPr>
            <p:cNvPr id="121" name="CasellaDiTesto 120">
              <a:extLst>
                <a:ext uri="{FF2B5EF4-FFF2-40B4-BE49-F238E27FC236}">
                  <a16:creationId xmlns:a16="http://schemas.microsoft.com/office/drawing/2014/main" id="{BAAF2916-777E-ADFF-65B6-CB802B7D2AA8}"/>
                </a:ext>
              </a:extLst>
            </p:cNvPr>
            <p:cNvSpPr txBox="1"/>
            <p:nvPr/>
          </p:nvSpPr>
          <p:spPr>
            <a:xfrm>
              <a:off x="3210841" y="1549877"/>
              <a:ext cx="1155514" cy="4210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/>
                <a:t>NDVI</a:t>
              </a:r>
            </a:p>
          </p:txBody>
        </p:sp>
        <p:sp>
          <p:nvSpPr>
            <p:cNvPr id="122" name="CasellaDiTesto 121">
              <a:extLst>
                <a:ext uri="{FF2B5EF4-FFF2-40B4-BE49-F238E27FC236}">
                  <a16:creationId xmlns:a16="http://schemas.microsoft.com/office/drawing/2014/main" id="{BB5C9B13-CA1B-3250-9AC8-71290A498D64}"/>
                </a:ext>
              </a:extLst>
            </p:cNvPr>
            <p:cNvSpPr txBox="1"/>
            <p:nvPr/>
          </p:nvSpPr>
          <p:spPr>
            <a:xfrm>
              <a:off x="1531208" y="1549875"/>
              <a:ext cx="1398692" cy="4210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/>
                <a:t>RGB</a:t>
              </a:r>
            </a:p>
          </p:txBody>
        </p:sp>
        <p:sp>
          <p:nvSpPr>
            <p:cNvPr id="123" name="CasellaDiTesto 122">
              <a:extLst>
                <a:ext uri="{FF2B5EF4-FFF2-40B4-BE49-F238E27FC236}">
                  <a16:creationId xmlns:a16="http://schemas.microsoft.com/office/drawing/2014/main" id="{49F60384-B9DF-5E8D-A2E4-9CA5A4570D29}"/>
                </a:ext>
              </a:extLst>
            </p:cNvPr>
            <p:cNvSpPr txBox="1"/>
            <p:nvPr/>
          </p:nvSpPr>
          <p:spPr>
            <a:xfrm rot="16200000">
              <a:off x="764678" y="2488421"/>
              <a:ext cx="1103842" cy="4086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/>
                <a:t>UAV</a:t>
              </a:r>
            </a:p>
          </p:txBody>
        </p:sp>
        <p:sp>
          <p:nvSpPr>
            <p:cNvPr id="124" name="CasellaDiTesto 123">
              <a:extLst>
                <a:ext uri="{FF2B5EF4-FFF2-40B4-BE49-F238E27FC236}">
                  <a16:creationId xmlns:a16="http://schemas.microsoft.com/office/drawing/2014/main" id="{0F459A05-33A3-6020-85D4-80253F5BE63C}"/>
                </a:ext>
              </a:extLst>
            </p:cNvPr>
            <p:cNvSpPr txBox="1"/>
            <p:nvPr/>
          </p:nvSpPr>
          <p:spPr>
            <a:xfrm rot="16200000">
              <a:off x="402959" y="4095364"/>
              <a:ext cx="1827279" cy="4086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dirty="0"/>
                <a:t>Close range</a:t>
              </a:r>
            </a:p>
          </p:txBody>
        </p:sp>
      </p:grpSp>
      <p:pic>
        <p:nvPicPr>
          <p:cNvPr id="130" name="Elemento grafico 129" descr="Quadrirotore contorno">
            <a:extLst>
              <a:ext uri="{FF2B5EF4-FFF2-40B4-BE49-F238E27FC236}">
                <a16:creationId xmlns:a16="http://schemas.microsoft.com/office/drawing/2014/main" id="{2945D128-A3FA-E2CC-4F8A-16C541838D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701512" y="1054506"/>
            <a:ext cx="914400" cy="914400"/>
          </a:xfrm>
          <a:prstGeom prst="rect">
            <a:avLst/>
          </a:prstGeom>
        </p:spPr>
      </p:pic>
      <p:cxnSp>
        <p:nvCxnSpPr>
          <p:cNvPr id="132" name="Connettore diritto 131">
            <a:extLst>
              <a:ext uri="{FF2B5EF4-FFF2-40B4-BE49-F238E27FC236}">
                <a16:creationId xmlns:a16="http://schemas.microsoft.com/office/drawing/2014/main" id="{76A07684-B044-486C-4482-D043B3550E38}"/>
              </a:ext>
            </a:extLst>
          </p:cNvPr>
          <p:cNvCxnSpPr/>
          <p:nvPr/>
        </p:nvCxnSpPr>
        <p:spPr>
          <a:xfrm>
            <a:off x="7639665" y="1054506"/>
            <a:ext cx="0" cy="5179146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2715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8DC5A4-A798-EDED-2297-8F081255F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273C10F-8BFF-FB38-A146-3D6D14E78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7" r="23010" b="1212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6" name="Rectangle 2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EA5C51D-58A1-0BB2-4BBF-632DCBD57A90}"/>
              </a:ext>
            </a:extLst>
          </p:cNvPr>
          <p:cNvSpPr txBox="1"/>
          <p:nvPr/>
        </p:nvSpPr>
        <p:spPr>
          <a:xfrm>
            <a:off x="477981" y="1122363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solidFill>
                  <a:schemeClr val="accent3"/>
                </a:solidFill>
                <a:latin typeface="Corbel Light" panose="020B0303020204020204" pitchFamily="34" charset="0"/>
                <a:ea typeface="+mj-ea"/>
                <a:cs typeface="+mj-cs"/>
              </a:rPr>
              <a:t>THANKS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solidFill>
                  <a:schemeClr val="accent3"/>
                </a:solidFill>
                <a:latin typeface="Corbel Light" panose="020B0303020204020204" pitchFamily="34" charset="0"/>
                <a:ea typeface="+mj-ea"/>
                <a:cs typeface="+mj-cs"/>
              </a:rPr>
              <a:t>FOR YOUR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solidFill>
                  <a:schemeClr val="accent3"/>
                </a:solidFill>
                <a:latin typeface="Corbel Light" panose="020B0303020204020204" pitchFamily="34" charset="0"/>
                <a:ea typeface="+mj-ea"/>
                <a:cs typeface="+mj-cs"/>
              </a:rPr>
              <a:t>ATTENTION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23EC6A9-287E-165A-8A5A-3144CAE748F0}"/>
              </a:ext>
            </a:extLst>
          </p:cNvPr>
          <p:cNvSpPr/>
          <p:nvPr/>
        </p:nvSpPr>
        <p:spPr>
          <a:xfrm>
            <a:off x="235974" y="422031"/>
            <a:ext cx="1022555" cy="582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BB41FDE-D882-89DC-5652-D9570D0BB823}"/>
              </a:ext>
            </a:extLst>
          </p:cNvPr>
          <p:cNvSpPr txBox="1"/>
          <p:nvPr/>
        </p:nvSpPr>
        <p:spPr>
          <a:xfrm>
            <a:off x="0" y="6582546"/>
            <a:ext cx="25952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Corbel Light" panose="020B0303020204020204" pitchFamily="34" charset="0"/>
              </a:rPr>
              <a:t>delpino.arianna@spes.uniud.it</a:t>
            </a:r>
          </a:p>
        </p:txBody>
      </p:sp>
    </p:spTree>
    <p:extLst>
      <p:ext uri="{BB962C8B-B14F-4D97-AF65-F5344CB8AC3E}">
        <p14:creationId xmlns:p14="http://schemas.microsoft.com/office/powerpoint/2010/main" val="33911296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1612</Words>
  <Application>Microsoft Office PowerPoint</Application>
  <PresentationFormat>Widescreen</PresentationFormat>
  <Paragraphs>593</Paragraphs>
  <Slides>28</Slides>
  <Notes>2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5" baseType="lpstr">
      <vt:lpstr>Aptos</vt:lpstr>
      <vt:lpstr>Aptos Display</vt:lpstr>
      <vt:lpstr>Arial</vt:lpstr>
      <vt:lpstr>Calibri</vt:lpstr>
      <vt:lpstr>Calibri Light</vt:lpstr>
      <vt:lpstr>Corbel Light</vt:lpstr>
      <vt:lpstr>Tema di Office</vt:lpstr>
      <vt:lpstr>Heatwaves reshape alpine grasslands: integrating trait-based ecology and remote sensing across calcareous and siliceous systems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Heatwaves reshape alpine grasslands: integrating trait-based ecology and remote sensing across calcareous and siliceous systems</dc:title>
  <dc:creator>Arianna Del Pino</dc:creator>
  <cp:lastModifiedBy>Arianna Del Pino</cp:lastModifiedBy>
  <cp:revision>86</cp:revision>
  <dcterms:created xsi:type="dcterms:W3CDTF">2026-05-16T06:47:43Z</dcterms:created>
  <dcterms:modified xsi:type="dcterms:W3CDTF">2026-09-03T13:33:48Z</dcterms:modified>
</cp:coreProperties>
</file>