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25203150" cy="36004500"/>
  <p:notesSz cx="6797675" cy="9928225"/>
  <p:defaultTextStyle>
    <a:defPPr>
      <a:defRPr lang="it-IT"/>
    </a:defPPr>
    <a:lvl1pPr marL="0" algn="l" defTabSz="3497580" rtl="0" eaLnBrk="1" latinLnBrk="0" hangingPunct="1">
      <a:defRPr sz="6900" kern="1200">
        <a:solidFill>
          <a:schemeClr val="tx1"/>
        </a:solidFill>
        <a:latin typeface="+mn-lt"/>
        <a:ea typeface="+mn-ea"/>
        <a:cs typeface="+mn-cs"/>
      </a:defRPr>
    </a:lvl1pPr>
    <a:lvl2pPr marL="1748790" algn="l" defTabSz="3497580" rtl="0" eaLnBrk="1" latinLnBrk="0" hangingPunct="1">
      <a:defRPr sz="6900" kern="1200">
        <a:solidFill>
          <a:schemeClr val="tx1"/>
        </a:solidFill>
        <a:latin typeface="+mn-lt"/>
        <a:ea typeface="+mn-ea"/>
        <a:cs typeface="+mn-cs"/>
      </a:defRPr>
    </a:lvl2pPr>
    <a:lvl3pPr marL="3497580" algn="l" defTabSz="3497580" rtl="0" eaLnBrk="1" latinLnBrk="0" hangingPunct="1">
      <a:defRPr sz="6900" kern="1200">
        <a:solidFill>
          <a:schemeClr val="tx1"/>
        </a:solidFill>
        <a:latin typeface="+mn-lt"/>
        <a:ea typeface="+mn-ea"/>
        <a:cs typeface="+mn-cs"/>
      </a:defRPr>
    </a:lvl3pPr>
    <a:lvl4pPr marL="5246370" algn="l" defTabSz="3497580" rtl="0" eaLnBrk="1" latinLnBrk="0" hangingPunct="1">
      <a:defRPr sz="6900" kern="1200">
        <a:solidFill>
          <a:schemeClr val="tx1"/>
        </a:solidFill>
        <a:latin typeface="+mn-lt"/>
        <a:ea typeface="+mn-ea"/>
        <a:cs typeface="+mn-cs"/>
      </a:defRPr>
    </a:lvl4pPr>
    <a:lvl5pPr marL="6995160" algn="l" defTabSz="3497580" rtl="0" eaLnBrk="1" latinLnBrk="0" hangingPunct="1">
      <a:defRPr sz="6900" kern="1200">
        <a:solidFill>
          <a:schemeClr val="tx1"/>
        </a:solidFill>
        <a:latin typeface="+mn-lt"/>
        <a:ea typeface="+mn-ea"/>
        <a:cs typeface="+mn-cs"/>
      </a:defRPr>
    </a:lvl5pPr>
    <a:lvl6pPr marL="8743950" algn="l" defTabSz="3497580" rtl="0" eaLnBrk="1" latinLnBrk="0" hangingPunct="1">
      <a:defRPr sz="6900" kern="1200">
        <a:solidFill>
          <a:schemeClr val="tx1"/>
        </a:solidFill>
        <a:latin typeface="+mn-lt"/>
        <a:ea typeface="+mn-ea"/>
        <a:cs typeface="+mn-cs"/>
      </a:defRPr>
    </a:lvl6pPr>
    <a:lvl7pPr marL="10492740" algn="l" defTabSz="3497580" rtl="0" eaLnBrk="1" latinLnBrk="0" hangingPunct="1">
      <a:defRPr sz="6900" kern="1200">
        <a:solidFill>
          <a:schemeClr val="tx1"/>
        </a:solidFill>
        <a:latin typeface="+mn-lt"/>
        <a:ea typeface="+mn-ea"/>
        <a:cs typeface="+mn-cs"/>
      </a:defRPr>
    </a:lvl7pPr>
    <a:lvl8pPr marL="12241530" algn="l" defTabSz="3497580" rtl="0" eaLnBrk="1" latinLnBrk="0" hangingPunct="1">
      <a:defRPr sz="6900" kern="1200">
        <a:solidFill>
          <a:schemeClr val="tx1"/>
        </a:solidFill>
        <a:latin typeface="+mn-lt"/>
        <a:ea typeface="+mn-ea"/>
        <a:cs typeface="+mn-cs"/>
      </a:defRPr>
    </a:lvl8pPr>
    <a:lvl9pPr marL="13990320" algn="l" defTabSz="3497580" rtl="0" eaLnBrk="1" latinLnBrk="0" hangingPunct="1">
      <a:defRPr sz="6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1340">
          <p15:clr>
            <a:srgbClr val="A4A3A4"/>
          </p15:clr>
        </p15:guide>
        <p15:guide id="2" pos="79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Stile chiaro 1 - Colore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E171933-4619-4E11-9A3F-F7608DF75F80}" styleName="Stile medio 1 - Colore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3586" autoAdjust="0"/>
  </p:normalViewPr>
  <p:slideViewPr>
    <p:cSldViewPr showGuides="1">
      <p:cViewPr>
        <p:scale>
          <a:sx n="44" d="100"/>
          <a:sy n="44" d="100"/>
        </p:scale>
        <p:origin x="-696" y="6264"/>
      </p:cViewPr>
      <p:guideLst>
        <p:guide orient="horz" pos="11340"/>
        <p:guide pos="79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1"/>
            <a:ext cx="2945659" cy="496411"/>
          </a:xfrm>
          <a:prstGeom prst="rect">
            <a:avLst/>
          </a:prstGeom>
        </p:spPr>
        <p:txBody>
          <a:bodyPr vert="horz" lIns="91433" tIns="45717" rIns="91433" bIns="45717" rtlCol="0"/>
          <a:lstStyle>
            <a:lvl1pPr algn="l">
              <a:defRPr sz="1200"/>
            </a:lvl1pPr>
          </a:lstStyle>
          <a:p>
            <a:endParaRPr lang="it-IT"/>
          </a:p>
        </p:txBody>
      </p:sp>
      <p:sp>
        <p:nvSpPr>
          <p:cNvPr id="3" name="Segnaposto data 2"/>
          <p:cNvSpPr>
            <a:spLocks noGrp="1"/>
          </p:cNvSpPr>
          <p:nvPr>
            <p:ph type="dt" sz="quarter" idx="1"/>
          </p:nvPr>
        </p:nvSpPr>
        <p:spPr>
          <a:xfrm>
            <a:off x="3850444" y="1"/>
            <a:ext cx="2945659" cy="496411"/>
          </a:xfrm>
          <a:prstGeom prst="rect">
            <a:avLst/>
          </a:prstGeom>
        </p:spPr>
        <p:txBody>
          <a:bodyPr vert="horz" lIns="91433" tIns="45717" rIns="91433" bIns="45717" rtlCol="0"/>
          <a:lstStyle>
            <a:lvl1pPr algn="r">
              <a:defRPr sz="1200"/>
            </a:lvl1pPr>
          </a:lstStyle>
          <a:p>
            <a:fld id="{CE713D36-4856-43BD-AEF7-E2F66AB8C5BA}" type="datetimeFigureOut">
              <a:rPr lang="it-IT" smtClean="0"/>
              <a:t>14/02/2019</a:t>
            </a:fld>
            <a:endParaRPr lang="it-IT"/>
          </a:p>
        </p:txBody>
      </p:sp>
      <p:sp>
        <p:nvSpPr>
          <p:cNvPr id="4" name="Segnaposto piè di pagina 3"/>
          <p:cNvSpPr>
            <a:spLocks noGrp="1"/>
          </p:cNvSpPr>
          <p:nvPr>
            <p:ph type="ftr" sz="quarter" idx="2"/>
          </p:nvPr>
        </p:nvSpPr>
        <p:spPr>
          <a:xfrm>
            <a:off x="1" y="9430091"/>
            <a:ext cx="2945659" cy="496411"/>
          </a:xfrm>
          <a:prstGeom prst="rect">
            <a:avLst/>
          </a:prstGeom>
        </p:spPr>
        <p:txBody>
          <a:bodyPr vert="horz" lIns="91433" tIns="45717" rIns="91433" bIns="45717" rtlCol="0" anchor="b"/>
          <a:lstStyle>
            <a:lvl1pPr algn="l">
              <a:defRPr sz="1200"/>
            </a:lvl1pPr>
          </a:lstStyle>
          <a:p>
            <a:endParaRPr lang="it-IT"/>
          </a:p>
        </p:txBody>
      </p:sp>
      <p:sp>
        <p:nvSpPr>
          <p:cNvPr id="5" name="Segnaposto numero diapositiva 4"/>
          <p:cNvSpPr>
            <a:spLocks noGrp="1"/>
          </p:cNvSpPr>
          <p:nvPr>
            <p:ph type="sldNum" sz="quarter" idx="3"/>
          </p:nvPr>
        </p:nvSpPr>
        <p:spPr>
          <a:xfrm>
            <a:off x="3850444" y="9430091"/>
            <a:ext cx="2945659" cy="496411"/>
          </a:xfrm>
          <a:prstGeom prst="rect">
            <a:avLst/>
          </a:prstGeom>
        </p:spPr>
        <p:txBody>
          <a:bodyPr vert="horz" lIns="91433" tIns="45717" rIns="91433" bIns="45717" rtlCol="0" anchor="b"/>
          <a:lstStyle>
            <a:lvl1pPr algn="r">
              <a:defRPr sz="1200"/>
            </a:lvl1pPr>
          </a:lstStyle>
          <a:p>
            <a:fld id="{5A951496-91D2-4C53-BA11-766D1588A8F3}" type="slidenum">
              <a:rPr lang="it-IT" smtClean="0"/>
              <a:t>‹N›</a:t>
            </a:fld>
            <a:endParaRPr lang="it-IT"/>
          </a:p>
        </p:txBody>
      </p:sp>
    </p:spTree>
    <p:extLst>
      <p:ext uri="{BB962C8B-B14F-4D97-AF65-F5344CB8AC3E}">
        <p14:creationId xmlns:p14="http://schemas.microsoft.com/office/powerpoint/2010/main" val="24602277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1"/>
            <a:ext cx="2945862" cy="495872"/>
          </a:xfrm>
          <a:prstGeom prst="rect">
            <a:avLst/>
          </a:prstGeom>
        </p:spPr>
        <p:txBody>
          <a:bodyPr vert="horz" lIns="88230" tIns="44115" rIns="88230" bIns="44115" rtlCol="0"/>
          <a:lstStyle>
            <a:lvl1pPr algn="l">
              <a:defRPr sz="1200"/>
            </a:lvl1pPr>
          </a:lstStyle>
          <a:p>
            <a:endParaRPr lang="it-IT"/>
          </a:p>
        </p:txBody>
      </p:sp>
      <p:sp>
        <p:nvSpPr>
          <p:cNvPr id="3" name="Segnaposto data 2"/>
          <p:cNvSpPr>
            <a:spLocks noGrp="1"/>
          </p:cNvSpPr>
          <p:nvPr>
            <p:ph type="dt" idx="1"/>
          </p:nvPr>
        </p:nvSpPr>
        <p:spPr>
          <a:xfrm>
            <a:off x="3850294" y="1"/>
            <a:ext cx="2945862" cy="495872"/>
          </a:xfrm>
          <a:prstGeom prst="rect">
            <a:avLst/>
          </a:prstGeom>
        </p:spPr>
        <p:txBody>
          <a:bodyPr vert="horz" lIns="88230" tIns="44115" rIns="88230" bIns="44115" rtlCol="0"/>
          <a:lstStyle>
            <a:lvl1pPr algn="r">
              <a:defRPr sz="1200"/>
            </a:lvl1pPr>
          </a:lstStyle>
          <a:p>
            <a:fld id="{ABFE447A-CA36-4F9F-B674-63B1F1C4DA05}" type="datetimeFigureOut">
              <a:rPr lang="it-IT" smtClean="0"/>
              <a:t>14/02/2019</a:t>
            </a:fld>
            <a:endParaRPr lang="it-IT"/>
          </a:p>
        </p:txBody>
      </p:sp>
      <p:sp>
        <p:nvSpPr>
          <p:cNvPr id="4" name="Segnaposto immagine diapositiva 3"/>
          <p:cNvSpPr>
            <a:spLocks noGrp="1" noRot="1" noChangeAspect="1"/>
          </p:cNvSpPr>
          <p:nvPr>
            <p:ph type="sldImg" idx="2"/>
          </p:nvPr>
        </p:nvSpPr>
        <p:spPr>
          <a:xfrm>
            <a:off x="2097088" y="746125"/>
            <a:ext cx="2603500" cy="3721100"/>
          </a:xfrm>
          <a:prstGeom prst="rect">
            <a:avLst/>
          </a:prstGeom>
          <a:noFill/>
          <a:ln w="12700">
            <a:solidFill>
              <a:prstClr val="black"/>
            </a:solidFill>
          </a:ln>
        </p:spPr>
        <p:txBody>
          <a:bodyPr vert="horz" lIns="88230" tIns="44115" rIns="88230" bIns="44115" rtlCol="0" anchor="ctr"/>
          <a:lstStyle/>
          <a:p>
            <a:endParaRPr lang="it-IT"/>
          </a:p>
        </p:txBody>
      </p:sp>
      <p:sp>
        <p:nvSpPr>
          <p:cNvPr id="5" name="Segnaposto note 4"/>
          <p:cNvSpPr>
            <a:spLocks noGrp="1"/>
          </p:cNvSpPr>
          <p:nvPr>
            <p:ph type="body" sz="quarter" idx="3"/>
          </p:nvPr>
        </p:nvSpPr>
        <p:spPr>
          <a:xfrm>
            <a:off x="679464" y="4715406"/>
            <a:ext cx="5438748" cy="4467471"/>
          </a:xfrm>
          <a:prstGeom prst="rect">
            <a:avLst/>
          </a:prstGeom>
        </p:spPr>
        <p:txBody>
          <a:bodyPr vert="horz" lIns="88230" tIns="44115" rIns="88230" bIns="44115"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430813"/>
            <a:ext cx="2945862" cy="495872"/>
          </a:xfrm>
          <a:prstGeom prst="rect">
            <a:avLst/>
          </a:prstGeom>
        </p:spPr>
        <p:txBody>
          <a:bodyPr vert="horz" lIns="88230" tIns="44115" rIns="88230" bIns="44115" rtlCol="0" anchor="b"/>
          <a:lstStyle>
            <a:lvl1pPr algn="l">
              <a:defRPr sz="1200"/>
            </a:lvl1pPr>
          </a:lstStyle>
          <a:p>
            <a:endParaRPr lang="it-IT"/>
          </a:p>
        </p:txBody>
      </p:sp>
      <p:sp>
        <p:nvSpPr>
          <p:cNvPr id="7" name="Segnaposto numero diapositiva 6"/>
          <p:cNvSpPr>
            <a:spLocks noGrp="1"/>
          </p:cNvSpPr>
          <p:nvPr>
            <p:ph type="sldNum" sz="quarter" idx="5"/>
          </p:nvPr>
        </p:nvSpPr>
        <p:spPr>
          <a:xfrm>
            <a:off x="3850294" y="9430813"/>
            <a:ext cx="2945862" cy="495872"/>
          </a:xfrm>
          <a:prstGeom prst="rect">
            <a:avLst/>
          </a:prstGeom>
        </p:spPr>
        <p:txBody>
          <a:bodyPr vert="horz" lIns="88230" tIns="44115" rIns="88230" bIns="44115" rtlCol="0" anchor="b"/>
          <a:lstStyle>
            <a:lvl1pPr algn="r">
              <a:defRPr sz="1200"/>
            </a:lvl1pPr>
          </a:lstStyle>
          <a:p>
            <a:fld id="{570C0D67-9ED0-42E2-8473-7C44B280D322}" type="slidenum">
              <a:rPr lang="it-IT" smtClean="0"/>
              <a:t>‹N›</a:t>
            </a:fld>
            <a:endParaRPr lang="it-IT"/>
          </a:p>
        </p:txBody>
      </p:sp>
    </p:spTree>
    <p:extLst>
      <p:ext uri="{BB962C8B-B14F-4D97-AF65-F5344CB8AC3E}">
        <p14:creationId xmlns:p14="http://schemas.microsoft.com/office/powerpoint/2010/main" val="2306470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570C0D67-9ED0-42E2-8473-7C44B280D322}" type="slidenum">
              <a:rPr lang="it-IT" smtClean="0"/>
              <a:t>1</a:t>
            </a:fld>
            <a:endParaRPr lang="it-IT"/>
          </a:p>
        </p:txBody>
      </p:sp>
    </p:spTree>
    <p:extLst>
      <p:ext uri="{BB962C8B-B14F-4D97-AF65-F5344CB8AC3E}">
        <p14:creationId xmlns:p14="http://schemas.microsoft.com/office/powerpoint/2010/main" val="549856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890236" y="11184734"/>
            <a:ext cx="21422678" cy="7717631"/>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3780473" y="20402550"/>
            <a:ext cx="17642205" cy="9201150"/>
          </a:xfrm>
        </p:spPr>
        <p:txBody>
          <a:bodyPr/>
          <a:lstStyle>
            <a:lvl1pPr marL="0" indent="0" algn="ctr">
              <a:buNone/>
              <a:defRPr>
                <a:solidFill>
                  <a:schemeClr val="tx1">
                    <a:tint val="75000"/>
                  </a:schemeClr>
                </a:solidFill>
              </a:defRPr>
            </a:lvl1pPr>
            <a:lvl2pPr marL="1748790" indent="0" algn="ctr">
              <a:buNone/>
              <a:defRPr>
                <a:solidFill>
                  <a:schemeClr val="tx1">
                    <a:tint val="75000"/>
                  </a:schemeClr>
                </a:solidFill>
              </a:defRPr>
            </a:lvl2pPr>
            <a:lvl3pPr marL="3497580" indent="0" algn="ctr">
              <a:buNone/>
              <a:defRPr>
                <a:solidFill>
                  <a:schemeClr val="tx1">
                    <a:tint val="75000"/>
                  </a:schemeClr>
                </a:solidFill>
              </a:defRPr>
            </a:lvl3pPr>
            <a:lvl4pPr marL="5246370" indent="0" algn="ctr">
              <a:buNone/>
              <a:defRPr>
                <a:solidFill>
                  <a:schemeClr val="tx1">
                    <a:tint val="75000"/>
                  </a:schemeClr>
                </a:solidFill>
              </a:defRPr>
            </a:lvl4pPr>
            <a:lvl5pPr marL="6995160" indent="0" algn="ctr">
              <a:buNone/>
              <a:defRPr>
                <a:solidFill>
                  <a:schemeClr val="tx1">
                    <a:tint val="75000"/>
                  </a:schemeClr>
                </a:solidFill>
              </a:defRPr>
            </a:lvl5pPr>
            <a:lvl6pPr marL="8743950" indent="0" algn="ctr">
              <a:buNone/>
              <a:defRPr>
                <a:solidFill>
                  <a:schemeClr val="tx1">
                    <a:tint val="75000"/>
                  </a:schemeClr>
                </a:solidFill>
              </a:defRPr>
            </a:lvl6pPr>
            <a:lvl7pPr marL="10492740" indent="0" algn="ctr">
              <a:buNone/>
              <a:defRPr>
                <a:solidFill>
                  <a:schemeClr val="tx1">
                    <a:tint val="75000"/>
                  </a:schemeClr>
                </a:solidFill>
              </a:defRPr>
            </a:lvl7pPr>
            <a:lvl8pPr marL="12241530" indent="0" algn="ctr">
              <a:buNone/>
              <a:defRPr>
                <a:solidFill>
                  <a:schemeClr val="tx1">
                    <a:tint val="75000"/>
                  </a:schemeClr>
                </a:solidFill>
              </a:defRPr>
            </a:lvl8pPr>
            <a:lvl9pPr marL="1399032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F1E7B666-3F62-43D7-84F9-3734936623DC}" type="datetimeFigureOut">
              <a:rPr lang="it-IT" smtClean="0"/>
              <a:t>14/02/2019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2685331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1E7B666-3F62-43D7-84F9-3734936623DC}" type="datetimeFigureOut">
              <a:rPr lang="it-IT" smtClean="0"/>
              <a:t>14/02/2019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3428735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50362545" y="7567613"/>
            <a:ext cx="15629453" cy="1612868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3474184" y="7567613"/>
            <a:ext cx="46468308" cy="1612868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1E7B666-3F62-43D7-84F9-3734936623DC}" type="datetimeFigureOut">
              <a:rPr lang="it-IT" smtClean="0"/>
              <a:t>14/02/2019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1479750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F1E7B666-3F62-43D7-84F9-3734936623DC}" type="datetimeFigureOut">
              <a:rPr lang="it-IT" smtClean="0"/>
              <a:t>14/02/2019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28486715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1990875" y="23136228"/>
            <a:ext cx="21422678" cy="7150894"/>
          </a:xfrm>
        </p:spPr>
        <p:txBody>
          <a:bodyPr anchor="t"/>
          <a:lstStyle>
            <a:lvl1pPr algn="l">
              <a:defRPr sz="153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1990875" y="15260246"/>
            <a:ext cx="21422678" cy="7875982"/>
          </a:xfrm>
        </p:spPr>
        <p:txBody>
          <a:bodyPr anchor="b"/>
          <a:lstStyle>
            <a:lvl1pPr marL="0" indent="0">
              <a:buNone/>
              <a:defRPr sz="7700">
                <a:solidFill>
                  <a:schemeClr val="tx1">
                    <a:tint val="75000"/>
                  </a:schemeClr>
                </a:solidFill>
              </a:defRPr>
            </a:lvl1pPr>
            <a:lvl2pPr marL="1748790" indent="0">
              <a:buNone/>
              <a:defRPr sz="6900">
                <a:solidFill>
                  <a:schemeClr val="tx1">
                    <a:tint val="75000"/>
                  </a:schemeClr>
                </a:solidFill>
              </a:defRPr>
            </a:lvl2pPr>
            <a:lvl3pPr marL="3497580" indent="0">
              <a:buNone/>
              <a:defRPr sz="6100">
                <a:solidFill>
                  <a:schemeClr val="tx1">
                    <a:tint val="75000"/>
                  </a:schemeClr>
                </a:solidFill>
              </a:defRPr>
            </a:lvl3pPr>
            <a:lvl4pPr marL="5246370" indent="0">
              <a:buNone/>
              <a:defRPr sz="5400">
                <a:solidFill>
                  <a:schemeClr val="tx1">
                    <a:tint val="75000"/>
                  </a:schemeClr>
                </a:solidFill>
              </a:defRPr>
            </a:lvl4pPr>
            <a:lvl5pPr marL="6995160" indent="0">
              <a:buNone/>
              <a:defRPr sz="5400">
                <a:solidFill>
                  <a:schemeClr val="tx1">
                    <a:tint val="75000"/>
                  </a:schemeClr>
                </a:solidFill>
              </a:defRPr>
            </a:lvl5pPr>
            <a:lvl6pPr marL="8743950" indent="0">
              <a:buNone/>
              <a:defRPr sz="5400">
                <a:solidFill>
                  <a:schemeClr val="tx1">
                    <a:tint val="75000"/>
                  </a:schemeClr>
                </a:solidFill>
              </a:defRPr>
            </a:lvl6pPr>
            <a:lvl7pPr marL="10492740" indent="0">
              <a:buNone/>
              <a:defRPr sz="5400">
                <a:solidFill>
                  <a:schemeClr val="tx1">
                    <a:tint val="75000"/>
                  </a:schemeClr>
                </a:solidFill>
              </a:defRPr>
            </a:lvl7pPr>
            <a:lvl8pPr marL="12241530" indent="0">
              <a:buNone/>
              <a:defRPr sz="5400">
                <a:solidFill>
                  <a:schemeClr val="tx1">
                    <a:tint val="75000"/>
                  </a:schemeClr>
                </a:solidFill>
              </a:defRPr>
            </a:lvl8pPr>
            <a:lvl9pPr marL="13990320" indent="0">
              <a:buNone/>
              <a:defRPr sz="5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F1E7B666-3F62-43D7-84F9-3734936623DC}" type="datetimeFigureOut">
              <a:rPr lang="it-IT" smtClean="0"/>
              <a:t>14/02/2019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3590547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3474184" y="44105513"/>
            <a:ext cx="31048881" cy="124748925"/>
          </a:xfrm>
        </p:spPr>
        <p:txBody>
          <a:bodyPr/>
          <a:lstStyle>
            <a:lvl1pPr>
              <a:defRPr sz="10700"/>
            </a:lvl1pPr>
            <a:lvl2pPr>
              <a:defRPr sz="9200"/>
            </a:lvl2pPr>
            <a:lvl3pPr>
              <a:defRPr sz="7700"/>
            </a:lvl3pPr>
            <a:lvl4pPr>
              <a:defRPr sz="6900"/>
            </a:lvl4pPr>
            <a:lvl5pPr>
              <a:defRPr sz="6900"/>
            </a:lvl5pPr>
            <a:lvl6pPr>
              <a:defRPr sz="6900"/>
            </a:lvl6pPr>
            <a:lvl7pPr>
              <a:defRPr sz="6900"/>
            </a:lvl7pPr>
            <a:lvl8pPr>
              <a:defRPr sz="6900"/>
            </a:lvl8pPr>
            <a:lvl9pPr>
              <a:defRPr sz="69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34943117" y="44105513"/>
            <a:ext cx="31048881" cy="124748925"/>
          </a:xfrm>
        </p:spPr>
        <p:txBody>
          <a:bodyPr/>
          <a:lstStyle>
            <a:lvl1pPr>
              <a:defRPr sz="10700"/>
            </a:lvl1pPr>
            <a:lvl2pPr>
              <a:defRPr sz="9200"/>
            </a:lvl2pPr>
            <a:lvl3pPr>
              <a:defRPr sz="7700"/>
            </a:lvl3pPr>
            <a:lvl4pPr>
              <a:defRPr sz="6900"/>
            </a:lvl4pPr>
            <a:lvl5pPr>
              <a:defRPr sz="6900"/>
            </a:lvl5pPr>
            <a:lvl6pPr>
              <a:defRPr sz="6900"/>
            </a:lvl6pPr>
            <a:lvl7pPr>
              <a:defRPr sz="6900"/>
            </a:lvl7pPr>
            <a:lvl8pPr>
              <a:defRPr sz="6900"/>
            </a:lvl8pPr>
            <a:lvl9pPr>
              <a:defRPr sz="69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F1E7B666-3F62-43D7-84F9-3734936623DC}" type="datetimeFigureOut">
              <a:rPr lang="it-IT" smtClean="0"/>
              <a:t>14/02/2019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36393552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1260158" y="1441850"/>
            <a:ext cx="22682835" cy="6000750"/>
          </a:xfr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1260158" y="8059343"/>
            <a:ext cx="11135768" cy="3358751"/>
          </a:xfrm>
        </p:spPr>
        <p:txBody>
          <a:bodyPr anchor="b"/>
          <a:lstStyle>
            <a:lvl1pPr marL="0" indent="0">
              <a:buNone/>
              <a:defRPr sz="9200" b="1"/>
            </a:lvl1pPr>
            <a:lvl2pPr marL="1748790" indent="0">
              <a:buNone/>
              <a:defRPr sz="7700" b="1"/>
            </a:lvl2pPr>
            <a:lvl3pPr marL="3497580" indent="0">
              <a:buNone/>
              <a:defRPr sz="6900" b="1"/>
            </a:lvl3pPr>
            <a:lvl4pPr marL="5246370" indent="0">
              <a:buNone/>
              <a:defRPr sz="6100" b="1"/>
            </a:lvl4pPr>
            <a:lvl5pPr marL="6995160" indent="0">
              <a:buNone/>
              <a:defRPr sz="6100" b="1"/>
            </a:lvl5pPr>
            <a:lvl6pPr marL="8743950" indent="0">
              <a:buNone/>
              <a:defRPr sz="6100" b="1"/>
            </a:lvl6pPr>
            <a:lvl7pPr marL="10492740" indent="0">
              <a:buNone/>
              <a:defRPr sz="6100" b="1"/>
            </a:lvl7pPr>
            <a:lvl8pPr marL="12241530" indent="0">
              <a:buNone/>
              <a:defRPr sz="6100" b="1"/>
            </a:lvl8pPr>
            <a:lvl9pPr marL="13990320" indent="0">
              <a:buNone/>
              <a:defRPr sz="6100" b="1"/>
            </a:lvl9pPr>
          </a:lstStyle>
          <a:p>
            <a:pPr lvl="0"/>
            <a:r>
              <a:rPr lang="it-IT" smtClean="0"/>
              <a:t>Fare clic per modificare stili del testo dello schema</a:t>
            </a:r>
          </a:p>
        </p:txBody>
      </p:sp>
      <p:sp>
        <p:nvSpPr>
          <p:cNvPr id="4" name="Segnaposto contenuto 3"/>
          <p:cNvSpPr>
            <a:spLocks noGrp="1"/>
          </p:cNvSpPr>
          <p:nvPr>
            <p:ph sz="half" idx="2"/>
          </p:nvPr>
        </p:nvSpPr>
        <p:spPr>
          <a:xfrm>
            <a:off x="1260158" y="11418094"/>
            <a:ext cx="11135768" cy="20744262"/>
          </a:xfrm>
        </p:spPr>
        <p:txBody>
          <a:bodyPr/>
          <a:lstStyle>
            <a:lvl1pPr>
              <a:defRPr sz="9200"/>
            </a:lvl1pPr>
            <a:lvl2pPr>
              <a:defRPr sz="7700"/>
            </a:lvl2pPr>
            <a:lvl3pPr>
              <a:defRPr sz="6900"/>
            </a:lvl3pPr>
            <a:lvl4pPr>
              <a:defRPr sz="6100"/>
            </a:lvl4pPr>
            <a:lvl5pPr>
              <a:defRPr sz="6100"/>
            </a:lvl5pPr>
            <a:lvl6pPr>
              <a:defRPr sz="6100"/>
            </a:lvl6pPr>
            <a:lvl7pPr>
              <a:defRPr sz="6100"/>
            </a:lvl7pPr>
            <a:lvl8pPr>
              <a:defRPr sz="6100"/>
            </a:lvl8pPr>
            <a:lvl9pPr>
              <a:defRPr sz="61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12802852" y="8059343"/>
            <a:ext cx="11140142" cy="3358751"/>
          </a:xfrm>
        </p:spPr>
        <p:txBody>
          <a:bodyPr anchor="b"/>
          <a:lstStyle>
            <a:lvl1pPr marL="0" indent="0">
              <a:buNone/>
              <a:defRPr sz="9200" b="1"/>
            </a:lvl1pPr>
            <a:lvl2pPr marL="1748790" indent="0">
              <a:buNone/>
              <a:defRPr sz="7700" b="1"/>
            </a:lvl2pPr>
            <a:lvl3pPr marL="3497580" indent="0">
              <a:buNone/>
              <a:defRPr sz="6900" b="1"/>
            </a:lvl3pPr>
            <a:lvl4pPr marL="5246370" indent="0">
              <a:buNone/>
              <a:defRPr sz="6100" b="1"/>
            </a:lvl4pPr>
            <a:lvl5pPr marL="6995160" indent="0">
              <a:buNone/>
              <a:defRPr sz="6100" b="1"/>
            </a:lvl5pPr>
            <a:lvl6pPr marL="8743950" indent="0">
              <a:buNone/>
              <a:defRPr sz="6100" b="1"/>
            </a:lvl6pPr>
            <a:lvl7pPr marL="10492740" indent="0">
              <a:buNone/>
              <a:defRPr sz="6100" b="1"/>
            </a:lvl7pPr>
            <a:lvl8pPr marL="12241530" indent="0">
              <a:buNone/>
              <a:defRPr sz="6100" b="1"/>
            </a:lvl8pPr>
            <a:lvl9pPr marL="13990320" indent="0">
              <a:buNone/>
              <a:defRPr sz="61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12802852" y="11418094"/>
            <a:ext cx="11140142" cy="20744262"/>
          </a:xfrm>
        </p:spPr>
        <p:txBody>
          <a:bodyPr/>
          <a:lstStyle>
            <a:lvl1pPr>
              <a:defRPr sz="9200"/>
            </a:lvl1pPr>
            <a:lvl2pPr>
              <a:defRPr sz="7700"/>
            </a:lvl2pPr>
            <a:lvl3pPr>
              <a:defRPr sz="6900"/>
            </a:lvl3pPr>
            <a:lvl4pPr>
              <a:defRPr sz="6100"/>
            </a:lvl4pPr>
            <a:lvl5pPr>
              <a:defRPr sz="6100"/>
            </a:lvl5pPr>
            <a:lvl6pPr>
              <a:defRPr sz="6100"/>
            </a:lvl6pPr>
            <a:lvl7pPr>
              <a:defRPr sz="6100"/>
            </a:lvl7pPr>
            <a:lvl8pPr>
              <a:defRPr sz="6100"/>
            </a:lvl8pPr>
            <a:lvl9pPr>
              <a:defRPr sz="61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F1E7B666-3F62-43D7-84F9-3734936623DC}" type="datetimeFigureOut">
              <a:rPr lang="it-IT" smtClean="0"/>
              <a:t>14/02/2019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1037835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F1E7B666-3F62-43D7-84F9-3734936623DC}" type="datetimeFigureOut">
              <a:rPr lang="it-IT" smtClean="0"/>
              <a:t>14/02/2019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1008474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F1E7B666-3F62-43D7-84F9-3734936623DC}" type="datetimeFigureOut">
              <a:rPr lang="it-IT" smtClean="0"/>
              <a:t>14/02/2019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4292478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260159" y="1433512"/>
            <a:ext cx="8291663" cy="6100763"/>
          </a:xfrm>
        </p:spPr>
        <p:txBody>
          <a:bodyPr anchor="b"/>
          <a:lstStyle>
            <a:lvl1pPr algn="l">
              <a:defRPr sz="7700" b="1"/>
            </a:lvl1pPr>
          </a:lstStyle>
          <a:p>
            <a:r>
              <a:rPr lang="it-IT" smtClean="0"/>
              <a:t>Fare clic per modificare lo stile del titolo</a:t>
            </a:r>
            <a:endParaRPr lang="it-IT"/>
          </a:p>
        </p:txBody>
      </p:sp>
      <p:sp>
        <p:nvSpPr>
          <p:cNvPr id="3" name="Segnaposto contenuto 2"/>
          <p:cNvSpPr>
            <a:spLocks noGrp="1"/>
          </p:cNvSpPr>
          <p:nvPr>
            <p:ph idx="1"/>
          </p:nvPr>
        </p:nvSpPr>
        <p:spPr>
          <a:xfrm>
            <a:off x="9853732" y="1433515"/>
            <a:ext cx="14089261" cy="30728843"/>
          </a:xfrm>
        </p:spPr>
        <p:txBody>
          <a:bodyPr/>
          <a:lstStyle>
            <a:lvl1pPr>
              <a:defRPr sz="12200"/>
            </a:lvl1pPr>
            <a:lvl2pPr>
              <a:defRPr sz="10700"/>
            </a:lvl2pPr>
            <a:lvl3pPr>
              <a:defRPr sz="9200"/>
            </a:lvl3pPr>
            <a:lvl4pPr>
              <a:defRPr sz="7700"/>
            </a:lvl4pPr>
            <a:lvl5pPr>
              <a:defRPr sz="7700"/>
            </a:lvl5pPr>
            <a:lvl6pPr>
              <a:defRPr sz="7700"/>
            </a:lvl6pPr>
            <a:lvl7pPr>
              <a:defRPr sz="7700"/>
            </a:lvl7pPr>
            <a:lvl8pPr>
              <a:defRPr sz="7700"/>
            </a:lvl8pPr>
            <a:lvl9pPr>
              <a:defRPr sz="77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1260159" y="7534278"/>
            <a:ext cx="8291663" cy="24628081"/>
          </a:xfrm>
        </p:spPr>
        <p:txBody>
          <a:bodyPr/>
          <a:lstStyle>
            <a:lvl1pPr marL="0" indent="0">
              <a:buNone/>
              <a:defRPr sz="5400"/>
            </a:lvl1pPr>
            <a:lvl2pPr marL="1748790" indent="0">
              <a:buNone/>
              <a:defRPr sz="4600"/>
            </a:lvl2pPr>
            <a:lvl3pPr marL="3497580" indent="0">
              <a:buNone/>
              <a:defRPr sz="3800"/>
            </a:lvl3pPr>
            <a:lvl4pPr marL="5246370" indent="0">
              <a:buNone/>
              <a:defRPr sz="3400"/>
            </a:lvl4pPr>
            <a:lvl5pPr marL="6995160" indent="0">
              <a:buNone/>
              <a:defRPr sz="3400"/>
            </a:lvl5pPr>
            <a:lvl6pPr marL="8743950" indent="0">
              <a:buNone/>
              <a:defRPr sz="3400"/>
            </a:lvl6pPr>
            <a:lvl7pPr marL="10492740" indent="0">
              <a:buNone/>
              <a:defRPr sz="3400"/>
            </a:lvl7pPr>
            <a:lvl8pPr marL="12241530" indent="0">
              <a:buNone/>
              <a:defRPr sz="3400"/>
            </a:lvl8pPr>
            <a:lvl9pPr marL="13990320" indent="0">
              <a:buNone/>
              <a:defRPr sz="34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F1E7B666-3F62-43D7-84F9-3734936623DC}" type="datetimeFigureOut">
              <a:rPr lang="it-IT" smtClean="0"/>
              <a:t>14/02/2019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3521933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939994" y="25203150"/>
            <a:ext cx="15121890" cy="2975375"/>
          </a:xfrm>
        </p:spPr>
        <p:txBody>
          <a:bodyPr anchor="b"/>
          <a:lstStyle>
            <a:lvl1pPr algn="l">
              <a:defRPr sz="77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4939994" y="3217069"/>
            <a:ext cx="15121890" cy="21602700"/>
          </a:xfrm>
        </p:spPr>
        <p:txBody>
          <a:bodyPr/>
          <a:lstStyle>
            <a:lvl1pPr marL="0" indent="0">
              <a:buNone/>
              <a:defRPr sz="12200"/>
            </a:lvl1pPr>
            <a:lvl2pPr marL="1748790" indent="0">
              <a:buNone/>
              <a:defRPr sz="10700"/>
            </a:lvl2pPr>
            <a:lvl3pPr marL="3497580" indent="0">
              <a:buNone/>
              <a:defRPr sz="9200"/>
            </a:lvl3pPr>
            <a:lvl4pPr marL="5246370" indent="0">
              <a:buNone/>
              <a:defRPr sz="7700"/>
            </a:lvl4pPr>
            <a:lvl5pPr marL="6995160" indent="0">
              <a:buNone/>
              <a:defRPr sz="7700"/>
            </a:lvl5pPr>
            <a:lvl6pPr marL="8743950" indent="0">
              <a:buNone/>
              <a:defRPr sz="7700"/>
            </a:lvl6pPr>
            <a:lvl7pPr marL="10492740" indent="0">
              <a:buNone/>
              <a:defRPr sz="7700"/>
            </a:lvl7pPr>
            <a:lvl8pPr marL="12241530" indent="0">
              <a:buNone/>
              <a:defRPr sz="7700"/>
            </a:lvl8pPr>
            <a:lvl9pPr marL="13990320" indent="0">
              <a:buNone/>
              <a:defRPr sz="7700"/>
            </a:lvl9pPr>
          </a:lstStyle>
          <a:p>
            <a:endParaRPr lang="it-IT"/>
          </a:p>
        </p:txBody>
      </p:sp>
      <p:sp>
        <p:nvSpPr>
          <p:cNvPr id="4" name="Segnaposto testo 3"/>
          <p:cNvSpPr>
            <a:spLocks noGrp="1"/>
          </p:cNvSpPr>
          <p:nvPr>
            <p:ph type="body" sz="half" idx="2"/>
          </p:nvPr>
        </p:nvSpPr>
        <p:spPr>
          <a:xfrm>
            <a:off x="4939994" y="28178524"/>
            <a:ext cx="15121890" cy="4225526"/>
          </a:xfrm>
        </p:spPr>
        <p:txBody>
          <a:bodyPr/>
          <a:lstStyle>
            <a:lvl1pPr marL="0" indent="0">
              <a:buNone/>
              <a:defRPr sz="5400"/>
            </a:lvl1pPr>
            <a:lvl2pPr marL="1748790" indent="0">
              <a:buNone/>
              <a:defRPr sz="4600"/>
            </a:lvl2pPr>
            <a:lvl3pPr marL="3497580" indent="0">
              <a:buNone/>
              <a:defRPr sz="3800"/>
            </a:lvl3pPr>
            <a:lvl4pPr marL="5246370" indent="0">
              <a:buNone/>
              <a:defRPr sz="3400"/>
            </a:lvl4pPr>
            <a:lvl5pPr marL="6995160" indent="0">
              <a:buNone/>
              <a:defRPr sz="3400"/>
            </a:lvl5pPr>
            <a:lvl6pPr marL="8743950" indent="0">
              <a:buNone/>
              <a:defRPr sz="3400"/>
            </a:lvl6pPr>
            <a:lvl7pPr marL="10492740" indent="0">
              <a:buNone/>
              <a:defRPr sz="3400"/>
            </a:lvl7pPr>
            <a:lvl8pPr marL="12241530" indent="0">
              <a:buNone/>
              <a:defRPr sz="3400"/>
            </a:lvl8pPr>
            <a:lvl9pPr marL="13990320" indent="0">
              <a:buNone/>
              <a:defRPr sz="34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F1E7B666-3F62-43D7-84F9-3734936623DC}" type="datetimeFigureOut">
              <a:rPr lang="it-IT" smtClean="0"/>
              <a:t>14/02/2019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1DC786BC-82EF-4675-BC5D-E74504FE6E47}" type="slidenum">
              <a:rPr lang="it-IT" smtClean="0"/>
              <a:t>‹N›</a:t>
            </a:fld>
            <a:endParaRPr lang="it-IT"/>
          </a:p>
        </p:txBody>
      </p:sp>
    </p:spTree>
    <p:extLst>
      <p:ext uri="{BB962C8B-B14F-4D97-AF65-F5344CB8AC3E}">
        <p14:creationId xmlns:p14="http://schemas.microsoft.com/office/powerpoint/2010/main" val="3207621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1260158" y="1441850"/>
            <a:ext cx="22682835" cy="6000750"/>
          </a:xfrm>
          <a:prstGeom prst="rect">
            <a:avLst/>
          </a:prstGeom>
        </p:spPr>
        <p:txBody>
          <a:bodyPr vert="horz" lIns="349758" tIns="174879" rIns="349758" bIns="174879"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1260158" y="8401053"/>
            <a:ext cx="22682835" cy="23761306"/>
          </a:xfrm>
          <a:prstGeom prst="rect">
            <a:avLst/>
          </a:prstGeom>
        </p:spPr>
        <p:txBody>
          <a:bodyPr vert="horz" lIns="349758" tIns="174879" rIns="349758" bIns="174879"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1260158" y="33370840"/>
            <a:ext cx="5880735" cy="1916906"/>
          </a:xfrm>
          <a:prstGeom prst="rect">
            <a:avLst/>
          </a:prstGeom>
        </p:spPr>
        <p:txBody>
          <a:bodyPr vert="horz" lIns="349758" tIns="174879" rIns="349758" bIns="174879" rtlCol="0" anchor="ctr"/>
          <a:lstStyle>
            <a:lvl1pPr algn="l">
              <a:defRPr sz="4600">
                <a:solidFill>
                  <a:schemeClr val="tx1">
                    <a:tint val="75000"/>
                  </a:schemeClr>
                </a:solidFill>
              </a:defRPr>
            </a:lvl1pPr>
          </a:lstStyle>
          <a:p>
            <a:fld id="{F1E7B666-3F62-43D7-84F9-3734936623DC}" type="datetimeFigureOut">
              <a:rPr lang="it-IT" smtClean="0"/>
              <a:t>14/02/2019</a:t>
            </a:fld>
            <a:endParaRPr lang="it-IT"/>
          </a:p>
        </p:txBody>
      </p:sp>
      <p:sp>
        <p:nvSpPr>
          <p:cNvPr id="5" name="Segnaposto piè di pagina 4"/>
          <p:cNvSpPr>
            <a:spLocks noGrp="1"/>
          </p:cNvSpPr>
          <p:nvPr>
            <p:ph type="ftr" sz="quarter" idx="3"/>
          </p:nvPr>
        </p:nvSpPr>
        <p:spPr>
          <a:xfrm>
            <a:off x="8611076" y="33370840"/>
            <a:ext cx="7980998" cy="1916906"/>
          </a:xfrm>
          <a:prstGeom prst="rect">
            <a:avLst/>
          </a:prstGeom>
        </p:spPr>
        <p:txBody>
          <a:bodyPr vert="horz" lIns="349758" tIns="174879" rIns="349758" bIns="174879" rtlCol="0" anchor="ctr"/>
          <a:lstStyle>
            <a:lvl1pPr algn="ctr">
              <a:defRPr sz="46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18062258" y="33370840"/>
            <a:ext cx="5880735" cy="1916906"/>
          </a:xfrm>
          <a:prstGeom prst="rect">
            <a:avLst/>
          </a:prstGeom>
        </p:spPr>
        <p:txBody>
          <a:bodyPr vert="horz" lIns="349758" tIns="174879" rIns="349758" bIns="174879" rtlCol="0" anchor="ctr"/>
          <a:lstStyle>
            <a:lvl1pPr algn="r">
              <a:defRPr sz="4600">
                <a:solidFill>
                  <a:schemeClr val="tx1">
                    <a:tint val="75000"/>
                  </a:schemeClr>
                </a:solidFill>
              </a:defRPr>
            </a:lvl1pPr>
          </a:lstStyle>
          <a:p>
            <a:fld id="{1DC786BC-82EF-4675-BC5D-E74504FE6E47}" type="slidenum">
              <a:rPr lang="it-IT" smtClean="0"/>
              <a:t>‹N›</a:t>
            </a:fld>
            <a:endParaRPr lang="it-IT"/>
          </a:p>
        </p:txBody>
      </p:sp>
    </p:spTree>
    <p:extLst>
      <p:ext uri="{BB962C8B-B14F-4D97-AF65-F5344CB8AC3E}">
        <p14:creationId xmlns:p14="http://schemas.microsoft.com/office/powerpoint/2010/main" val="11860562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497580" rtl="0" eaLnBrk="1" latinLnBrk="0" hangingPunct="1">
        <a:spcBef>
          <a:spcPct val="0"/>
        </a:spcBef>
        <a:buNone/>
        <a:defRPr sz="16800" kern="1200">
          <a:solidFill>
            <a:schemeClr val="tx1"/>
          </a:solidFill>
          <a:latin typeface="+mj-lt"/>
          <a:ea typeface="+mj-ea"/>
          <a:cs typeface="+mj-cs"/>
        </a:defRPr>
      </a:lvl1pPr>
    </p:titleStyle>
    <p:bodyStyle>
      <a:lvl1pPr marL="1311593" indent="-1311593" algn="l" defTabSz="3497580" rtl="0" eaLnBrk="1" latinLnBrk="0" hangingPunct="1">
        <a:spcBef>
          <a:spcPct val="20000"/>
        </a:spcBef>
        <a:buFont typeface="Arial" panose="020B0604020202020204" pitchFamily="34" charset="0"/>
        <a:buChar char="•"/>
        <a:defRPr sz="12200" kern="1200">
          <a:solidFill>
            <a:schemeClr val="tx1"/>
          </a:solidFill>
          <a:latin typeface="+mn-lt"/>
          <a:ea typeface="+mn-ea"/>
          <a:cs typeface="+mn-cs"/>
        </a:defRPr>
      </a:lvl1pPr>
      <a:lvl2pPr marL="2841784" indent="-1092994" algn="l" defTabSz="3497580" rtl="0" eaLnBrk="1" latinLnBrk="0" hangingPunct="1">
        <a:spcBef>
          <a:spcPct val="20000"/>
        </a:spcBef>
        <a:buFont typeface="Arial" panose="020B0604020202020204" pitchFamily="34" charset="0"/>
        <a:buChar char="–"/>
        <a:defRPr sz="10700" kern="1200">
          <a:solidFill>
            <a:schemeClr val="tx1"/>
          </a:solidFill>
          <a:latin typeface="+mn-lt"/>
          <a:ea typeface="+mn-ea"/>
          <a:cs typeface="+mn-cs"/>
        </a:defRPr>
      </a:lvl2pPr>
      <a:lvl3pPr marL="4371975" indent="-874395" algn="l" defTabSz="3497580" rtl="0" eaLnBrk="1" latinLnBrk="0" hangingPunct="1">
        <a:spcBef>
          <a:spcPct val="20000"/>
        </a:spcBef>
        <a:buFont typeface="Arial" panose="020B0604020202020204" pitchFamily="34" charset="0"/>
        <a:buChar char="•"/>
        <a:defRPr sz="9200" kern="1200">
          <a:solidFill>
            <a:schemeClr val="tx1"/>
          </a:solidFill>
          <a:latin typeface="+mn-lt"/>
          <a:ea typeface="+mn-ea"/>
          <a:cs typeface="+mn-cs"/>
        </a:defRPr>
      </a:lvl3pPr>
      <a:lvl4pPr marL="6120765" indent="-874395" algn="l" defTabSz="3497580"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4pPr>
      <a:lvl5pPr marL="7869555" indent="-874395" algn="l" defTabSz="3497580"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5pPr>
      <a:lvl6pPr marL="9618345" indent="-874395" algn="l" defTabSz="3497580"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6pPr>
      <a:lvl7pPr marL="11367135" indent="-874395" algn="l" defTabSz="3497580"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7pPr>
      <a:lvl8pPr marL="13115925" indent="-874395" algn="l" defTabSz="3497580"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8pPr>
      <a:lvl9pPr marL="14864715" indent="-874395" algn="l" defTabSz="3497580" rtl="0" eaLnBrk="1" latinLnBrk="0" hangingPunct="1">
        <a:spcBef>
          <a:spcPct val="20000"/>
        </a:spcBef>
        <a:buFont typeface="Arial" panose="020B0604020202020204" pitchFamily="34" charset="0"/>
        <a:buChar char="•"/>
        <a:defRPr sz="7700" kern="1200">
          <a:solidFill>
            <a:schemeClr val="tx1"/>
          </a:solidFill>
          <a:latin typeface="+mn-lt"/>
          <a:ea typeface="+mn-ea"/>
          <a:cs typeface="+mn-cs"/>
        </a:defRPr>
      </a:lvl9pPr>
    </p:bodyStyle>
    <p:otherStyle>
      <a:defPPr>
        <a:defRPr lang="it-IT"/>
      </a:defPPr>
      <a:lvl1pPr marL="0" algn="l" defTabSz="3497580" rtl="0" eaLnBrk="1" latinLnBrk="0" hangingPunct="1">
        <a:defRPr sz="6900" kern="1200">
          <a:solidFill>
            <a:schemeClr val="tx1"/>
          </a:solidFill>
          <a:latin typeface="+mn-lt"/>
          <a:ea typeface="+mn-ea"/>
          <a:cs typeface="+mn-cs"/>
        </a:defRPr>
      </a:lvl1pPr>
      <a:lvl2pPr marL="1748790" algn="l" defTabSz="3497580" rtl="0" eaLnBrk="1" latinLnBrk="0" hangingPunct="1">
        <a:defRPr sz="6900" kern="1200">
          <a:solidFill>
            <a:schemeClr val="tx1"/>
          </a:solidFill>
          <a:latin typeface="+mn-lt"/>
          <a:ea typeface="+mn-ea"/>
          <a:cs typeface="+mn-cs"/>
        </a:defRPr>
      </a:lvl2pPr>
      <a:lvl3pPr marL="3497580" algn="l" defTabSz="3497580" rtl="0" eaLnBrk="1" latinLnBrk="0" hangingPunct="1">
        <a:defRPr sz="6900" kern="1200">
          <a:solidFill>
            <a:schemeClr val="tx1"/>
          </a:solidFill>
          <a:latin typeface="+mn-lt"/>
          <a:ea typeface="+mn-ea"/>
          <a:cs typeface="+mn-cs"/>
        </a:defRPr>
      </a:lvl3pPr>
      <a:lvl4pPr marL="5246370" algn="l" defTabSz="3497580" rtl="0" eaLnBrk="1" latinLnBrk="0" hangingPunct="1">
        <a:defRPr sz="6900" kern="1200">
          <a:solidFill>
            <a:schemeClr val="tx1"/>
          </a:solidFill>
          <a:latin typeface="+mn-lt"/>
          <a:ea typeface="+mn-ea"/>
          <a:cs typeface="+mn-cs"/>
        </a:defRPr>
      </a:lvl4pPr>
      <a:lvl5pPr marL="6995160" algn="l" defTabSz="3497580" rtl="0" eaLnBrk="1" latinLnBrk="0" hangingPunct="1">
        <a:defRPr sz="6900" kern="1200">
          <a:solidFill>
            <a:schemeClr val="tx1"/>
          </a:solidFill>
          <a:latin typeface="+mn-lt"/>
          <a:ea typeface="+mn-ea"/>
          <a:cs typeface="+mn-cs"/>
        </a:defRPr>
      </a:lvl5pPr>
      <a:lvl6pPr marL="8743950" algn="l" defTabSz="3497580" rtl="0" eaLnBrk="1" latinLnBrk="0" hangingPunct="1">
        <a:defRPr sz="6900" kern="1200">
          <a:solidFill>
            <a:schemeClr val="tx1"/>
          </a:solidFill>
          <a:latin typeface="+mn-lt"/>
          <a:ea typeface="+mn-ea"/>
          <a:cs typeface="+mn-cs"/>
        </a:defRPr>
      </a:lvl6pPr>
      <a:lvl7pPr marL="10492740" algn="l" defTabSz="3497580" rtl="0" eaLnBrk="1" latinLnBrk="0" hangingPunct="1">
        <a:defRPr sz="6900" kern="1200">
          <a:solidFill>
            <a:schemeClr val="tx1"/>
          </a:solidFill>
          <a:latin typeface="+mn-lt"/>
          <a:ea typeface="+mn-ea"/>
          <a:cs typeface="+mn-cs"/>
        </a:defRPr>
      </a:lvl7pPr>
      <a:lvl8pPr marL="12241530" algn="l" defTabSz="3497580" rtl="0" eaLnBrk="1" latinLnBrk="0" hangingPunct="1">
        <a:defRPr sz="6900" kern="1200">
          <a:solidFill>
            <a:schemeClr val="tx1"/>
          </a:solidFill>
          <a:latin typeface="+mn-lt"/>
          <a:ea typeface="+mn-ea"/>
          <a:cs typeface="+mn-cs"/>
        </a:defRPr>
      </a:lvl8pPr>
      <a:lvl9pPr marL="13990320" algn="l" defTabSz="3497580" rtl="0" eaLnBrk="1" latinLnBrk="0" hangingPunct="1">
        <a:defRPr sz="6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emf"/><Relationship Id="rId13" Type="http://schemas.openxmlformats.org/officeDocument/2006/relationships/image" Target="../media/image10.png"/><Relationship Id="rId18" Type="http://schemas.microsoft.com/office/2007/relationships/hdphoto" Target="../media/hdphoto3.wdp"/><Relationship Id="rId3" Type="http://schemas.openxmlformats.org/officeDocument/2006/relationships/image" Target="../media/image1.png"/><Relationship Id="rId7" Type="http://schemas.openxmlformats.org/officeDocument/2006/relationships/image" Target="../media/image4.jpeg"/><Relationship Id="rId12" Type="http://schemas.openxmlformats.org/officeDocument/2006/relationships/image" Target="../media/image9.png"/><Relationship Id="rId17" Type="http://schemas.openxmlformats.org/officeDocument/2006/relationships/image" Target="../media/image12.png"/><Relationship Id="rId2" Type="http://schemas.openxmlformats.org/officeDocument/2006/relationships/notesSlide" Target="../notesSlides/notesSlide1.xml"/><Relationship Id="rId16" Type="http://schemas.microsoft.com/office/2007/relationships/hdphoto" Target="../media/hdphoto2.wdp"/><Relationship Id="rId20"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image" Target="../media/image2.png"/><Relationship Id="rId15" Type="http://schemas.openxmlformats.org/officeDocument/2006/relationships/image" Target="../media/image11.png"/><Relationship Id="rId10" Type="http://schemas.openxmlformats.org/officeDocument/2006/relationships/image" Target="../media/image7.emf"/><Relationship Id="rId19" Type="http://schemas.openxmlformats.org/officeDocument/2006/relationships/image" Target="../media/image13.png"/><Relationship Id="rId4" Type="http://schemas.openxmlformats.org/officeDocument/2006/relationships/hyperlink" Target="mailto:tomas.roman@fmach.it" TargetMode="External"/><Relationship Id="rId9" Type="http://schemas.openxmlformats.org/officeDocument/2006/relationships/image" Target="../media/image6.emf"/><Relationship Id="rId1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76000">
              <a:schemeClr val="bg1"/>
            </a:gs>
            <a:gs pos="28000">
              <a:schemeClr val="bg1"/>
            </a:gs>
            <a:gs pos="0">
              <a:schemeClr val="bg2">
                <a:lumMod val="75000"/>
              </a:schemeClr>
            </a:gs>
            <a:gs pos="100000">
              <a:schemeClr val="bg2">
                <a:lumMod val="75000"/>
              </a:schemeClr>
            </a:gs>
          </a:gsLst>
          <a:lin ang="5400000" scaled="1"/>
        </a:gradFill>
        <a:effectLst/>
      </p:bgPr>
    </p:bg>
    <p:spTree>
      <p:nvGrpSpPr>
        <p:cNvPr id="1" name=""/>
        <p:cNvGrpSpPr/>
        <p:nvPr/>
      </p:nvGrpSpPr>
      <p:grpSpPr>
        <a:xfrm>
          <a:off x="0" y="0"/>
          <a:ext cx="0" cy="0"/>
          <a:chOff x="0" y="0"/>
          <a:chExt cx="0" cy="0"/>
        </a:xfrm>
      </p:grpSpPr>
      <p:sp>
        <p:nvSpPr>
          <p:cNvPr id="124" name="Text Box 18"/>
          <p:cNvSpPr txBox="1">
            <a:spLocks noChangeArrowheads="1"/>
          </p:cNvSpPr>
          <p:nvPr/>
        </p:nvSpPr>
        <p:spPr bwMode="auto">
          <a:xfrm>
            <a:off x="15514108" y="25071332"/>
            <a:ext cx="9180214" cy="4020150"/>
          </a:xfrm>
          <a:prstGeom prst="rect">
            <a:avLst/>
          </a:prstGeom>
          <a:solidFill>
            <a:schemeClr val="accent3">
              <a:lumMod val="60000"/>
              <a:lumOff val="40000"/>
            </a:schemeClr>
          </a:solidFill>
          <a:ln w="76200">
            <a:solidFill>
              <a:schemeClr val="bg1">
                <a:lumMod val="50000"/>
              </a:schemeClr>
            </a:solid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endParaRPr lang="en-US" altLang="it-IT" sz="2500" b="1" dirty="0" smtClean="0">
              <a:solidFill>
                <a:schemeClr val="tx2">
                  <a:lumMod val="75000"/>
                </a:schemeClr>
              </a:solidFill>
              <a:latin typeface="Segoe Print" panose="02000600000000000000" pitchFamily="2" charset="0"/>
            </a:endParaRPr>
          </a:p>
        </p:txBody>
      </p:sp>
      <p:sp>
        <p:nvSpPr>
          <p:cNvPr id="30" name="Text Box 18"/>
          <p:cNvSpPr txBox="1">
            <a:spLocks noChangeArrowheads="1"/>
          </p:cNvSpPr>
          <p:nvPr/>
        </p:nvSpPr>
        <p:spPr bwMode="auto">
          <a:xfrm>
            <a:off x="15898905" y="11813058"/>
            <a:ext cx="8567683" cy="1058720"/>
          </a:xfrm>
          <a:prstGeom prst="rect">
            <a:avLst/>
          </a:prstGeom>
          <a:solidFill>
            <a:schemeClr val="bg1">
              <a:lumMod val="75000"/>
            </a:schemeClr>
          </a:solidFill>
          <a:ln w="76200">
            <a:solidFill>
              <a:schemeClr val="bg1">
                <a:lumMod val="50000"/>
              </a:schemeClr>
            </a:solid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2500" b="1" dirty="0" smtClean="0">
                <a:solidFill>
                  <a:schemeClr val="tx2">
                    <a:lumMod val="75000"/>
                  </a:schemeClr>
                </a:solidFill>
                <a:latin typeface="Segoe Print" panose="02000600000000000000" pitchFamily="2" charset="0"/>
              </a:rPr>
              <a:t>Five white grape batches manually </a:t>
            </a:r>
            <a:r>
              <a:rPr lang="en-US" altLang="it-IT" sz="2500" b="1" dirty="0">
                <a:solidFill>
                  <a:schemeClr val="tx2">
                    <a:lumMod val="75000"/>
                  </a:schemeClr>
                </a:solidFill>
                <a:latin typeface="Segoe Print" panose="02000600000000000000" pitchFamily="2" charset="0"/>
              </a:rPr>
              <a:t>destemmed, maintaining intact </a:t>
            </a:r>
            <a:r>
              <a:rPr lang="en-US" altLang="it-IT" sz="2500" b="1" dirty="0" smtClean="0">
                <a:solidFill>
                  <a:schemeClr val="tx2">
                    <a:lumMod val="75000"/>
                  </a:schemeClr>
                </a:solidFill>
                <a:latin typeface="Segoe Print" panose="02000600000000000000" pitchFamily="2" charset="0"/>
              </a:rPr>
              <a:t>pedicels</a:t>
            </a:r>
            <a:endParaRPr lang="en-US" altLang="it-IT" sz="2500" b="1" dirty="0">
              <a:solidFill>
                <a:schemeClr val="tx2">
                  <a:lumMod val="75000"/>
                </a:schemeClr>
              </a:solidFill>
              <a:latin typeface="Segoe Print" panose="02000600000000000000" pitchFamily="2" charset="0"/>
            </a:endParaRPr>
          </a:p>
        </p:txBody>
      </p:sp>
      <p:sp>
        <p:nvSpPr>
          <p:cNvPr id="31" name="Text Box 19"/>
          <p:cNvSpPr txBox="1">
            <a:spLocks noChangeArrowheads="1"/>
          </p:cNvSpPr>
          <p:nvPr/>
        </p:nvSpPr>
        <p:spPr bwMode="auto">
          <a:xfrm>
            <a:off x="407963" y="6230671"/>
            <a:ext cx="24362964" cy="4489207"/>
          </a:xfrm>
          <a:prstGeom prst="rect">
            <a:avLst/>
          </a:prstGeom>
          <a:solidFill>
            <a:schemeClr val="bg1">
              <a:lumMod val="75000"/>
            </a:schemeClr>
          </a:solidFill>
          <a:ln w="76200">
            <a:solidFill>
              <a:schemeClr val="bg1">
                <a:lumMod val="50000"/>
              </a:schemeClr>
            </a:solidFill>
            <a:headEnd/>
            <a:tailEnd/>
          </a:ln>
          <a:extLst/>
        </p:spPr>
        <p:style>
          <a:lnRef idx="2">
            <a:schemeClr val="accent4"/>
          </a:lnRef>
          <a:fillRef idx="1">
            <a:schemeClr val="lt1"/>
          </a:fillRef>
          <a:effectRef idx="0">
            <a:schemeClr val="accent4"/>
          </a:effectRef>
          <a:fontRef idx="minor">
            <a:schemeClr val="dk1"/>
          </a:fontRef>
        </p:style>
        <p:txBody>
          <a:bodyPr wrap="square" anchor="t" anchorCtr="0">
            <a:noAutofit/>
          </a:bodyPr>
          <a:lstStyle>
            <a:defPPr>
              <a:defRPr lang="it-IT"/>
            </a:defPPr>
            <a:lvl1pPr algn="ctr">
              <a:spcBef>
                <a:spcPts val="600"/>
              </a:spcBef>
              <a:defRPr sz="3500" b="1">
                <a:solidFill>
                  <a:schemeClr val="tx2">
                    <a:lumMod val="75000"/>
                  </a:schemeClr>
                </a:solidFill>
                <a:latin typeface="Segoe Print" panose="02000600000000000000" pitchFamily="2"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nSpc>
                <a:spcPct val="150000"/>
              </a:lnSpc>
            </a:pPr>
            <a:r>
              <a:rPr lang="en-US" altLang="it-IT" sz="3000" dirty="0" smtClean="0"/>
              <a:t>INTRODUCTION</a:t>
            </a:r>
            <a:endParaRPr lang="en-US" altLang="it-IT" sz="3000" dirty="0"/>
          </a:p>
          <a:p>
            <a:pPr algn="just">
              <a:lnSpc>
                <a:spcPts val="4000"/>
              </a:lnSpc>
            </a:pPr>
            <a:r>
              <a:rPr lang="en-US" sz="2800" b="0" dirty="0" smtClean="0"/>
              <a:t>Ultrasounds are used in the food </a:t>
            </a:r>
            <a:r>
              <a:rPr lang="en-US" sz="2800" b="0" dirty="0"/>
              <a:t>industry </a:t>
            </a:r>
            <a:r>
              <a:rPr lang="en-US" sz="2800" b="0" dirty="0" smtClean="0"/>
              <a:t>in many </a:t>
            </a:r>
            <a:r>
              <a:rPr lang="en-US" sz="2800" b="0" dirty="0"/>
              <a:t>different areas as an aiding technology for </a:t>
            </a:r>
            <a:r>
              <a:rPr lang="en-US" sz="2800" b="0" dirty="0" smtClean="0"/>
              <a:t>homogenization, </a:t>
            </a:r>
            <a:r>
              <a:rPr lang="en-US" sz="2800" b="0" dirty="0" err="1"/>
              <a:t>degasation</a:t>
            </a:r>
            <a:r>
              <a:rPr lang="en-US" sz="2800" b="0" dirty="0"/>
              <a:t>, </a:t>
            </a:r>
            <a:r>
              <a:rPr lang="en-US" sz="2800" b="0" dirty="0" smtClean="0"/>
              <a:t>crystallization, </a:t>
            </a:r>
            <a:r>
              <a:rPr lang="en-US" sz="2800" b="0" dirty="0"/>
              <a:t>meat tenderization, filtration, extraction or </a:t>
            </a:r>
            <a:r>
              <a:rPr lang="en-US" sz="2800" b="0" dirty="0" smtClean="0"/>
              <a:t>sanitization. Thanks to the formation of bubbles and their violent collapse, in a liquid media it can be created zones with extremely high temperature and </a:t>
            </a:r>
            <a:r>
              <a:rPr lang="en-US" sz="2800" b="0" dirty="0"/>
              <a:t>pressure </a:t>
            </a:r>
            <a:r>
              <a:rPr lang="en-US" sz="2800" b="0" dirty="0" smtClean="0"/>
              <a:t>that can either accelerate </a:t>
            </a:r>
            <a:r>
              <a:rPr lang="en-US" sz="2800" b="0" dirty="0"/>
              <a:t>the kinetic of chemical and enzymatic </a:t>
            </a:r>
            <a:r>
              <a:rPr lang="en-US" sz="2800" b="0" dirty="0" smtClean="0"/>
              <a:t>reactions or facilitate the </a:t>
            </a:r>
            <a:r>
              <a:rPr lang="en-US" sz="2800" b="0" dirty="0"/>
              <a:t>mechanical breakage of the cellular </a:t>
            </a:r>
            <a:r>
              <a:rPr lang="en-US" sz="2800" b="0" dirty="0" smtClean="0"/>
              <a:t>walls. These mechanisms have been already exploited in winemaking applied research for the extraction of phenolic compounds during alcoholic fermentation or the lysis of yeast lees in order to improve filtration yields of wine. However, little is known about the effect of ultrasounds applied in grape mash for the extraction of compounds responsible of the aroma of wines.</a:t>
            </a:r>
            <a:endParaRPr lang="it-IT" altLang="it-IT" sz="2800" b="0" dirty="0"/>
          </a:p>
        </p:txBody>
      </p:sp>
      <p:pic>
        <p:nvPicPr>
          <p:cNvPr id="4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86351" y="288282"/>
            <a:ext cx="5184576" cy="17416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ttangolo 9"/>
          <p:cNvSpPr/>
          <p:nvPr/>
        </p:nvSpPr>
        <p:spPr>
          <a:xfrm>
            <a:off x="407963" y="2518783"/>
            <a:ext cx="24396872" cy="3477875"/>
          </a:xfrm>
          <a:prstGeom prst="rect">
            <a:avLst/>
          </a:prstGeom>
          <a:noFill/>
        </p:spPr>
        <p:txBody>
          <a:bodyPr wrap="square">
            <a:spAutoFit/>
          </a:bodyPr>
          <a:lstStyle/>
          <a:p>
            <a:pPr algn="ctr"/>
            <a:r>
              <a:rPr lang="en-US" sz="4400" b="1" dirty="0"/>
              <a:t>Ultrasounds application during </a:t>
            </a:r>
            <a:r>
              <a:rPr lang="en-US" sz="4400" b="1" dirty="0" err="1"/>
              <a:t>prefermentative</a:t>
            </a:r>
            <a:r>
              <a:rPr lang="en-US" sz="4400" b="1" dirty="0"/>
              <a:t> maceration to optimize the extraction of aromatic precursors in white </a:t>
            </a:r>
            <a:r>
              <a:rPr lang="en-US" sz="4400" b="1" dirty="0" smtClean="0"/>
              <a:t>grapes</a:t>
            </a:r>
          </a:p>
          <a:p>
            <a:pPr algn="ctr"/>
            <a:endParaRPr lang="en-US" sz="2000" b="1" dirty="0" smtClean="0"/>
          </a:p>
          <a:p>
            <a:pPr algn="ctr"/>
            <a:r>
              <a:rPr lang="de-DE" sz="2800" b="1" dirty="0"/>
              <a:t>Emilio Celotti</a:t>
            </a:r>
            <a:r>
              <a:rPr lang="de-DE" sz="2800" b="1" baseline="30000" dirty="0"/>
              <a:t>1</a:t>
            </a:r>
            <a:r>
              <a:rPr lang="de-DE" sz="2800" b="1" dirty="0"/>
              <a:t>, </a:t>
            </a:r>
            <a:r>
              <a:rPr lang="de-DE" sz="2800" b="1" u="sng" dirty="0"/>
              <a:t>Tomas Roman*</a:t>
            </a:r>
            <a:r>
              <a:rPr lang="de-DE" sz="2800" b="1" u="sng" baseline="30000" dirty="0"/>
              <a:t>2</a:t>
            </a:r>
            <a:r>
              <a:rPr lang="de-DE" sz="2800" b="1" dirty="0"/>
              <a:t>, Loris Tonidandel</a:t>
            </a:r>
            <a:r>
              <a:rPr lang="de-DE" sz="2800" b="1" baseline="30000" dirty="0"/>
              <a:t>2</a:t>
            </a:r>
            <a:r>
              <a:rPr lang="de-DE" sz="2800" b="1" dirty="0"/>
              <a:t>, Elisabetta Bellantuono</a:t>
            </a:r>
            <a:r>
              <a:rPr lang="de-DE" sz="2800" b="1" baseline="30000" dirty="0"/>
              <a:t>1</a:t>
            </a:r>
            <a:r>
              <a:rPr lang="de-DE" sz="2800" b="1" dirty="0"/>
              <a:t>, Laura Barp</a:t>
            </a:r>
            <a:r>
              <a:rPr lang="de-DE" sz="2800" b="1" baseline="30000" dirty="0"/>
              <a:t>2</a:t>
            </a:r>
            <a:r>
              <a:rPr lang="de-DE" sz="2800" b="1" dirty="0"/>
              <a:t>, Roberto Larcher</a:t>
            </a:r>
            <a:r>
              <a:rPr lang="de-DE" sz="2800" b="1" baseline="30000" dirty="0"/>
              <a:t>2</a:t>
            </a:r>
            <a:r>
              <a:rPr lang="de-DE" sz="2800" b="1" dirty="0"/>
              <a:t>, Raffaele Guzzon</a:t>
            </a:r>
            <a:r>
              <a:rPr lang="de-DE" sz="2800" b="1" baseline="30000" dirty="0"/>
              <a:t>2</a:t>
            </a:r>
            <a:r>
              <a:rPr lang="de-DE" sz="2800" b="1" dirty="0"/>
              <a:t> </a:t>
            </a:r>
            <a:r>
              <a:rPr lang="de-DE" sz="2800" b="1" dirty="0" err="1"/>
              <a:t>and</a:t>
            </a:r>
            <a:r>
              <a:rPr lang="de-DE" sz="2800" b="1" dirty="0"/>
              <a:t> Giorgio Nicolini</a:t>
            </a:r>
            <a:r>
              <a:rPr lang="de-DE" sz="2800" b="1" baseline="30000" dirty="0"/>
              <a:t>2</a:t>
            </a:r>
            <a:r>
              <a:rPr lang="de-DE" sz="2800" b="1" dirty="0" smtClean="0"/>
              <a:t>.</a:t>
            </a:r>
          </a:p>
          <a:p>
            <a:pPr algn="ctr"/>
            <a:r>
              <a:rPr lang="de-DE" sz="2800" b="1" baseline="30000" dirty="0" smtClean="0"/>
              <a:t>1</a:t>
            </a:r>
            <a:r>
              <a:rPr lang="en-US" sz="2800" b="1" dirty="0"/>
              <a:t>Department of Agricultural, Food, Environmental and Animal Sciences, </a:t>
            </a:r>
            <a:r>
              <a:rPr lang="en-US" sz="2800" b="1" dirty="0" smtClean="0"/>
              <a:t>Section of Alcoholic Beverages. University </a:t>
            </a:r>
            <a:r>
              <a:rPr lang="en-US" sz="2800" b="1" dirty="0"/>
              <a:t>of Udine, Via Sondrio 8, 33100, Udine, Italy. </a:t>
            </a:r>
          </a:p>
          <a:p>
            <a:pPr algn="ctr"/>
            <a:r>
              <a:rPr lang="de-DE" sz="2800" b="1" baseline="30000" dirty="0" smtClean="0"/>
              <a:t>2</a:t>
            </a:r>
            <a:r>
              <a:rPr lang="en-US" sz="2800" b="1" dirty="0" smtClean="0"/>
              <a:t>Fondazione Edmund Mach. Centro di </a:t>
            </a:r>
            <a:r>
              <a:rPr lang="en-US" sz="2800" b="1" dirty="0" err="1" smtClean="0"/>
              <a:t>Trasferimento</a:t>
            </a:r>
            <a:r>
              <a:rPr lang="en-US" sz="2800" b="1" dirty="0" smtClean="0"/>
              <a:t> </a:t>
            </a:r>
            <a:r>
              <a:rPr lang="en-US" sz="2800" b="1" dirty="0" err="1" smtClean="0"/>
              <a:t>Tecnologico</a:t>
            </a:r>
            <a:r>
              <a:rPr lang="en-US" sz="2800" b="1" dirty="0" smtClean="0"/>
              <a:t>. Via Mach 1. 38010. San Michele </a:t>
            </a:r>
            <a:r>
              <a:rPr lang="en-US" sz="2800" b="1" dirty="0" err="1" smtClean="0"/>
              <a:t>all’Adige</a:t>
            </a:r>
            <a:r>
              <a:rPr lang="en-US" sz="2800" b="1" dirty="0" smtClean="0"/>
              <a:t> (TN) Italy.</a:t>
            </a:r>
          </a:p>
          <a:p>
            <a:pPr algn="ctr"/>
            <a:r>
              <a:rPr lang="en-US" sz="2800" b="1" dirty="0" smtClean="0">
                <a:hlinkClick r:id="rId4"/>
              </a:rPr>
              <a:t>tomas.roman@fmach.it</a:t>
            </a:r>
            <a:endParaRPr lang="en-US" sz="2800" b="1" dirty="0"/>
          </a:p>
        </p:txBody>
      </p:sp>
      <p:pic>
        <p:nvPicPr>
          <p:cNvPr id="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9958" y="241497"/>
            <a:ext cx="14121400" cy="18357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2" name="Text Box 18"/>
          <p:cNvSpPr txBox="1">
            <a:spLocks noChangeArrowheads="1"/>
          </p:cNvSpPr>
          <p:nvPr/>
        </p:nvSpPr>
        <p:spPr bwMode="auto">
          <a:xfrm>
            <a:off x="15898905" y="13141441"/>
            <a:ext cx="8567683" cy="1058720"/>
          </a:xfrm>
          <a:prstGeom prst="rect">
            <a:avLst/>
          </a:prstGeom>
          <a:solidFill>
            <a:schemeClr val="bg1">
              <a:lumMod val="75000"/>
            </a:schemeClr>
          </a:solidFill>
          <a:ln w="76200">
            <a:solidFill>
              <a:schemeClr val="bg1">
                <a:lumMod val="50000"/>
              </a:schemeClr>
            </a:solid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2500" b="1" dirty="0" err="1" smtClean="0">
                <a:solidFill>
                  <a:schemeClr val="tx2">
                    <a:lumMod val="75000"/>
                  </a:schemeClr>
                </a:solidFill>
                <a:latin typeface="Segoe Print" panose="02000600000000000000" pitchFamily="2" charset="0"/>
              </a:rPr>
              <a:t>Homogeneisation</a:t>
            </a:r>
            <a:r>
              <a:rPr lang="en-US" altLang="it-IT" sz="2500" b="1" dirty="0" smtClean="0">
                <a:solidFill>
                  <a:schemeClr val="tx2">
                    <a:lumMod val="75000"/>
                  </a:schemeClr>
                </a:solidFill>
                <a:latin typeface="Segoe Print" panose="02000600000000000000" pitchFamily="2" charset="0"/>
              </a:rPr>
              <a:t> and </a:t>
            </a:r>
            <a:r>
              <a:rPr lang="en-US" altLang="it-IT" sz="2500" b="1" dirty="0" err="1" smtClean="0">
                <a:solidFill>
                  <a:schemeClr val="tx2">
                    <a:lumMod val="75000"/>
                  </a:schemeClr>
                </a:solidFill>
                <a:latin typeface="Segoe Print" panose="02000600000000000000" pitchFamily="2" charset="0"/>
              </a:rPr>
              <a:t>suddivision</a:t>
            </a:r>
            <a:r>
              <a:rPr lang="en-US" altLang="it-IT" sz="2500" b="1" dirty="0" smtClean="0">
                <a:solidFill>
                  <a:schemeClr val="tx2">
                    <a:lumMod val="75000"/>
                  </a:schemeClr>
                </a:solidFill>
                <a:latin typeface="Segoe Print" panose="02000600000000000000" pitchFamily="2" charset="0"/>
              </a:rPr>
              <a:t> in lots</a:t>
            </a:r>
          </a:p>
        </p:txBody>
      </p:sp>
      <p:pic>
        <p:nvPicPr>
          <p:cNvPr id="17" name="Picture 4" descr="Risultati immagini per universitÃ  degli studi di udin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36279" y="132541"/>
            <a:ext cx="2096616" cy="209661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0" name="Tabella 19"/>
          <p:cNvGraphicFramePr>
            <a:graphicFrameLocks noGrp="1"/>
          </p:cNvGraphicFramePr>
          <p:nvPr>
            <p:extLst>
              <p:ext uri="{D42A27DB-BD31-4B8C-83A1-F6EECF244321}">
                <p14:modId xmlns:p14="http://schemas.microsoft.com/office/powerpoint/2010/main" val="4036505891"/>
              </p:ext>
            </p:extLst>
          </p:nvPr>
        </p:nvGraphicFramePr>
        <p:xfrm>
          <a:off x="407963" y="17897475"/>
          <a:ext cx="12899888" cy="3993277"/>
        </p:xfrm>
        <a:graphic>
          <a:graphicData uri="http://schemas.openxmlformats.org/drawingml/2006/table">
            <a:tbl>
              <a:tblPr firstRow="1" bandRow="1">
                <a:tableStyleId>{1E171933-4619-4E11-9A3F-F7608DF75F80}</a:tableStyleId>
              </a:tblPr>
              <a:tblGrid>
                <a:gridCol w="1745375">
                  <a:extLst>
                    <a:ext uri="{9D8B030D-6E8A-4147-A177-3AD203B41FA5}">
                      <a16:colId xmlns="" xmlns:a16="http://schemas.microsoft.com/office/drawing/2014/main" val="1876861830"/>
                    </a:ext>
                  </a:extLst>
                </a:gridCol>
                <a:gridCol w="857369">
                  <a:extLst>
                    <a:ext uri="{9D8B030D-6E8A-4147-A177-3AD203B41FA5}">
                      <a16:colId xmlns="" xmlns:a16="http://schemas.microsoft.com/office/drawing/2014/main" val="3855770220"/>
                    </a:ext>
                  </a:extLst>
                </a:gridCol>
                <a:gridCol w="1656184">
                  <a:extLst>
                    <a:ext uri="{9D8B030D-6E8A-4147-A177-3AD203B41FA5}">
                      <a16:colId xmlns="" xmlns:a16="http://schemas.microsoft.com/office/drawing/2014/main" val="1062087518"/>
                    </a:ext>
                  </a:extLst>
                </a:gridCol>
                <a:gridCol w="1152128">
                  <a:extLst>
                    <a:ext uri="{9D8B030D-6E8A-4147-A177-3AD203B41FA5}">
                      <a16:colId xmlns="" xmlns:a16="http://schemas.microsoft.com/office/drawing/2014/main" val="751833441"/>
                    </a:ext>
                  </a:extLst>
                </a:gridCol>
                <a:gridCol w="1728192">
                  <a:extLst>
                    <a:ext uri="{9D8B030D-6E8A-4147-A177-3AD203B41FA5}">
                      <a16:colId xmlns="" xmlns:a16="http://schemas.microsoft.com/office/drawing/2014/main" val="2667938870"/>
                    </a:ext>
                  </a:extLst>
                </a:gridCol>
                <a:gridCol w="1368152">
                  <a:extLst>
                    <a:ext uri="{9D8B030D-6E8A-4147-A177-3AD203B41FA5}">
                      <a16:colId xmlns="" xmlns:a16="http://schemas.microsoft.com/office/drawing/2014/main" val="3862099044"/>
                    </a:ext>
                  </a:extLst>
                </a:gridCol>
                <a:gridCol w="1296144">
                  <a:extLst>
                    <a:ext uri="{9D8B030D-6E8A-4147-A177-3AD203B41FA5}">
                      <a16:colId xmlns="" xmlns:a16="http://schemas.microsoft.com/office/drawing/2014/main" val="1510705114"/>
                    </a:ext>
                  </a:extLst>
                </a:gridCol>
                <a:gridCol w="1512168">
                  <a:extLst>
                    <a:ext uri="{9D8B030D-6E8A-4147-A177-3AD203B41FA5}">
                      <a16:colId xmlns="" xmlns:a16="http://schemas.microsoft.com/office/drawing/2014/main" val="1126104090"/>
                    </a:ext>
                  </a:extLst>
                </a:gridCol>
                <a:gridCol w="1584176">
                  <a:extLst>
                    <a:ext uri="{9D8B030D-6E8A-4147-A177-3AD203B41FA5}">
                      <a16:colId xmlns="" xmlns:a16="http://schemas.microsoft.com/office/drawing/2014/main" val="3106934036"/>
                    </a:ext>
                  </a:extLst>
                </a:gridCol>
              </a:tblGrid>
              <a:tr h="1477577">
                <a:tc>
                  <a:txBody>
                    <a:bodyPr/>
                    <a:lstStyle/>
                    <a:p>
                      <a:pPr algn="ctr" fontAlgn="t"/>
                      <a:r>
                        <a:rPr lang="it-IT" sz="2200" u="none" strike="noStrike" dirty="0" smtClean="0">
                          <a:effectLst/>
                          <a:latin typeface="Segoe Print" panose="02000600000000000000" pitchFamily="2" charset="0"/>
                        </a:rPr>
                        <a:t>Sample</a:t>
                      </a:r>
                      <a:endParaRPr lang="it-IT" sz="2200" b="1" i="0" u="none" strike="noStrike" dirty="0">
                        <a:solidFill>
                          <a:srgbClr val="000000"/>
                        </a:solidFill>
                        <a:effectLst/>
                        <a:latin typeface="Segoe Print" panose="02000600000000000000" pitchFamily="2" charset="0"/>
                      </a:endParaRPr>
                    </a:p>
                  </a:txBody>
                  <a:tcPr marL="6350" marR="6350" marT="6350" marB="0"/>
                </a:tc>
                <a:tc>
                  <a:txBody>
                    <a:bodyPr/>
                    <a:lstStyle/>
                    <a:p>
                      <a:pPr algn="ctr" fontAlgn="t"/>
                      <a:r>
                        <a:rPr lang="it-IT" sz="2200" u="none" strike="noStrike" dirty="0" err="1">
                          <a:effectLst/>
                          <a:latin typeface="Segoe Print" panose="02000600000000000000" pitchFamily="2" charset="0"/>
                        </a:rPr>
                        <a:t>Brix</a:t>
                      </a:r>
                      <a:r>
                        <a:rPr lang="it-IT" sz="2200" u="none" strike="noStrike" dirty="0">
                          <a:effectLst/>
                          <a:latin typeface="Segoe Print" panose="02000600000000000000" pitchFamily="2" charset="0"/>
                        </a:rPr>
                        <a:t> (°)</a:t>
                      </a:r>
                      <a:endParaRPr lang="it-IT" sz="2200" b="1" i="0" u="none" strike="noStrike" dirty="0">
                        <a:solidFill>
                          <a:srgbClr val="000000"/>
                        </a:solidFill>
                        <a:effectLst/>
                        <a:latin typeface="Segoe Print" panose="02000600000000000000" pitchFamily="2" charset="0"/>
                      </a:endParaRPr>
                    </a:p>
                  </a:txBody>
                  <a:tcPr marL="6350" marR="6350" marT="6350" marB="0"/>
                </a:tc>
                <a:tc>
                  <a:txBody>
                    <a:bodyPr/>
                    <a:lstStyle/>
                    <a:p>
                      <a:pPr algn="ctr" fontAlgn="t"/>
                      <a:r>
                        <a:rPr lang="it-IT" sz="2200" u="none" strike="noStrike" dirty="0" err="1">
                          <a:effectLst/>
                          <a:latin typeface="Segoe Print" panose="02000600000000000000" pitchFamily="2" charset="0"/>
                        </a:rPr>
                        <a:t>Reducing</a:t>
                      </a:r>
                      <a:r>
                        <a:rPr lang="it-IT" sz="2200" u="none" strike="noStrike" dirty="0">
                          <a:effectLst/>
                          <a:latin typeface="Segoe Print" panose="02000600000000000000" pitchFamily="2" charset="0"/>
                        </a:rPr>
                        <a:t> </a:t>
                      </a:r>
                      <a:r>
                        <a:rPr lang="it-IT" sz="2200" u="none" strike="noStrike" dirty="0" err="1" smtClean="0">
                          <a:effectLst/>
                          <a:latin typeface="Segoe Print" panose="02000600000000000000" pitchFamily="2" charset="0"/>
                        </a:rPr>
                        <a:t>sugars</a:t>
                      </a:r>
                      <a:endParaRPr lang="it-IT" sz="2200" u="none" strike="noStrike" dirty="0" smtClean="0">
                        <a:effectLst/>
                        <a:latin typeface="Segoe Print" panose="02000600000000000000" pitchFamily="2" charset="0"/>
                      </a:endParaRPr>
                    </a:p>
                    <a:p>
                      <a:pPr algn="ctr" fontAlgn="t"/>
                      <a:r>
                        <a:rPr lang="it-IT" sz="2200" u="none" strike="noStrike" dirty="0" smtClean="0">
                          <a:effectLst/>
                          <a:latin typeface="Segoe Print" panose="02000600000000000000" pitchFamily="2" charset="0"/>
                        </a:rPr>
                        <a:t>(g/L</a:t>
                      </a:r>
                      <a:r>
                        <a:rPr lang="it-IT" sz="2200" u="none" strike="noStrike" dirty="0">
                          <a:effectLst/>
                          <a:latin typeface="Segoe Print" panose="02000600000000000000" pitchFamily="2" charset="0"/>
                        </a:rPr>
                        <a:t>)</a:t>
                      </a:r>
                      <a:endParaRPr lang="it-IT" sz="2200" b="1" i="0" u="none" strike="noStrike" dirty="0">
                        <a:solidFill>
                          <a:srgbClr val="000000"/>
                        </a:solidFill>
                        <a:effectLst/>
                        <a:latin typeface="Segoe Print" panose="02000600000000000000" pitchFamily="2" charset="0"/>
                      </a:endParaRPr>
                    </a:p>
                  </a:txBody>
                  <a:tcPr marL="6350" marR="6350" marT="6350" marB="0"/>
                </a:tc>
                <a:tc>
                  <a:txBody>
                    <a:bodyPr/>
                    <a:lstStyle/>
                    <a:p>
                      <a:pPr algn="ctr" fontAlgn="t"/>
                      <a:r>
                        <a:rPr lang="it-IT" sz="2200" u="none" strike="noStrike" dirty="0" err="1">
                          <a:effectLst/>
                          <a:latin typeface="Segoe Print" panose="02000600000000000000" pitchFamily="2" charset="0"/>
                        </a:rPr>
                        <a:t>pH</a:t>
                      </a:r>
                      <a:endParaRPr lang="it-IT" sz="2200" b="1" i="0" u="none" strike="noStrike" dirty="0">
                        <a:solidFill>
                          <a:srgbClr val="000000"/>
                        </a:solidFill>
                        <a:effectLst/>
                        <a:latin typeface="Segoe Print" panose="02000600000000000000" pitchFamily="2" charset="0"/>
                      </a:endParaRPr>
                    </a:p>
                  </a:txBody>
                  <a:tcPr marL="6350" marR="6350" marT="6350" marB="0"/>
                </a:tc>
                <a:tc>
                  <a:txBody>
                    <a:bodyPr/>
                    <a:lstStyle/>
                    <a:p>
                      <a:pPr algn="ctr" fontAlgn="t"/>
                      <a:r>
                        <a:rPr lang="it-IT" sz="2200" u="none" strike="noStrike" dirty="0" err="1">
                          <a:effectLst/>
                          <a:latin typeface="Segoe Print" panose="02000600000000000000" pitchFamily="2" charset="0"/>
                        </a:rPr>
                        <a:t>Titartrable</a:t>
                      </a:r>
                      <a:r>
                        <a:rPr lang="it-IT" sz="2200" u="none" strike="noStrike" dirty="0">
                          <a:effectLst/>
                          <a:latin typeface="Segoe Print" panose="02000600000000000000" pitchFamily="2" charset="0"/>
                        </a:rPr>
                        <a:t> </a:t>
                      </a:r>
                      <a:r>
                        <a:rPr lang="it-IT" sz="2200" u="none" strike="noStrike" dirty="0" err="1">
                          <a:effectLst/>
                          <a:latin typeface="Segoe Print" panose="02000600000000000000" pitchFamily="2" charset="0"/>
                        </a:rPr>
                        <a:t>acidity</a:t>
                      </a:r>
                      <a:r>
                        <a:rPr lang="it-IT" sz="2200" u="none" strike="noStrike" dirty="0">
                          <a:effectLst/>
                          <a:latin typeface="Segoe Print" panose="02000600000000000000" pitchFamily="2" charset="0"/>
                        </a:rPr>
                        <a:t> </a:t>
                      </a:r>
                      <a:endParaRPr lang="it-IT" sz="2200" u="none" strike="noStrike" dirty="0" smtClean="0">
                        <a:effectLst/>
                        <a:latin typeface="Segoe Print" panose="02000600000000000000" pitchFamily="2" charset="0"/>
                      </a:endParaRPr>
                    </a:p>
                    <a:p>
                      <a:pPr algn="ctr" fontAlgn="t"/>
                      <a:r>
                        <a:rPr lang="it-IT" sz="2200" u="none" strike="noStrike" dirty="0" smtClean="0">
                          <a:effectLst/>
                          <a:latin typeface="Segoe Print" panose="02000600000000000000" pitchFamily="2" charset="0"/>
                        </a:rPr>
                        <a:t>(g/L</a:t>
                      </a:r>
                      <a:r>
                        <a:rPr lang="it-IT" sz="2200" u="none" strike="noStrike" dirty="0">
                          <a:effectLst/>
                          <a:latin typeface="Segoe Print" panose="02000600000000000000" pitchFamily="2" charset="0"/>
                        </a:rPr>
                        <a:t>)</a:t>
                      </a:r>
                      <a:endParaRPr lang="it-IT" sz="2200" b="1" i="0" u="none" strike="noStrike" dirty="0">
                        <a:solidFill>
                          <a:srgbClr val="000000"/>
                        </a:solidFill>
                        <a:effectLst/>
                        <a:latin typeface="Segoe Print" panose="02000600000000000000" pitchFamily="2" charset="0"/>
                      </a:endParaRPr>
                    </a:p>
                  </a:txBody>
                  <a:tcPr marL="6350" marR="6350" marT="6350" marB="0"/>
                </a:tc>
                <a:tc>
                  <a:txBody>
                    <a:bodyPr/>
                    <a:lstStyle/>
                    <a:p>
                      <a:pPr algn="ctr" fontAlgn="t"/>
                      <a:r>
                        <a:rPr lang="it-IT" sz="2200" u="none" strike="noStrike" dirty="0" err="1">
                          <a:effectLst/>
                          <a:latin typeface="Segoe Print" panose="02000600000000000000" pitchFamily="2" charset="0"/>
                        </a:rPr>
                        <a:t>Tartaric</a:t>
                      </a:r>
                      <a:r>
                        <a:rPr lang="it-IT" sz="2200" u="none" strike="noStrike" dirty="0">
                          <a:effectLst/>
                          <a:latin typeface="Segoe Print" panose="02000600000000000000" pitchFamily="2" charset="0"/>
                        </a:rPr>
                        <a:t> acid </a:t>
                      </a:r>
                      <a:endParaRPr lang="it-IT" sz="2200" u="none" strike="noStrike" dirty="0" smtClean="0">
                        <a:effectLst/>
                        <a:latin typeface="Segoe Print" panose="02000600000000000000" pitchFamily="2" charset="0"/>
                      </a:endParaRPr>
                    </a:p>
                    <a:p>
                      <a:pPr algn="ctr" fontAlgn="t"/>
                      <a:r>
                        <a:rPr lang="it-IT" sz="2200" u="none" strike="noStrike" dirty="0" smtClean="0">
                          <a:effectLst/>
                          <a:latin typeface="Segoe Print" panose="02000600000000000000" pitchFamily="2" charset="0"/>
                        </a:rPr>
                        <a:t>(</a:t>
                      </a:r>
                      <a:r>
                        <a:rPr lang="it-IT" sz="2200" u="none" strike="noStrike" dirty="0">
                          <a:effectLst/>
                          <a:latin typeface="Segoe Print" panose="02000600000000000000" pitchFamily="2" charset="0"/>
                        </a:rPr>
                        <a:t>g/L)</a:t>
                      </a:r>
                      <a:endParaRPr lang="it-IT" sz="2200" b="1" i="0" u="none" strike="noStrike" dirty="0">
                        <a:solidFill>
                          <a:srgbClr val="000000"/>
                        </a:solidFill>
                        <a:effectLst/>
                        <a:latin typeface="Segoe Print" panose="02000600000000000000" pitchFamily="2" charset="0"/>
                      </a:endParaRPr>
                    </a:p>
                  </a:txBody>
                  <a:tcPr marL="6350" marR="6350" marT="6350" marB="0"/>
                </a:tc>
                <a:tc>
                  <a:txBody>
                    <a:bodyPr/>
                    <a:lstStyle/>
                    <a:p>
                      <a:pPr algn="ctr" fontAlgn="t"/>
                      <a:r>
                        <a:rPr lang="it-IT" sz="2200" u="none" strike="noStrike">
                          <a:effectLst/>
                          <a:latin typeface="Segoe Print" panose="02000600000000000000" pitchFamily="2" charset="0"/>
                        </a:rPr>
                        <a:t>Malic acid (g/l)</a:t>
                      </a:r>
                      <a:endParaRPr lang="it-IT" sz="2200" b="1" i="0" u="none" strike="noStrike">
                        <a:solidFill>
                          <a:srgbClr val="000000"/>
                        </a:solidFill>
                        <a:effectLst/>
                        <a:latin typeface="Segoe Print" panose="02000600000000000000" pitchFamily="2" charset="0"/>
                      </a:endParaRPr>
                    </a:p>
                  </a:txBody>
                  <a:tcPr marL="6350" marR="6350" marT="6350" marB="0"/>
                </a:tc>
                <a:tc>
                  <a:txBody>
                    <a:bodyPr/>
                    <a:lstStyle/>
                    <a:p>
                      <a:pPr algn="ctr" fontAlgn="t"/>
                      <a:r>
                        <a:rPr lang="it-IT" sz="2200" u="none" strike="noStrike" dirty="0" err="1">
                          <a:effectLst/>
                          <a:latin typeface="Segoe Print" panose="02000600000000000000" pitchFamily="2" charset="0"/>
                        </a:rPr>
                        <a:t>Potasium</a:t>
                      </a:r>
                      <a:r>
                        <a:rPr lang="it-IT" sz="2200" u="none" strike="noStrike" dirty="0">
                          <a:effectLst/>
                          <a:latin typeface="Segoe Print" panose="02000600000000000000" pitchFamily="2" charset="0"/>
                        </a:rPr>
                        <a:t> (g/L)</a:t>
                      </a:r>
                      <a:endParaRPr lang="it-IT" sz="2200" b="1" i="0" u="none" strike="noStrike" dirty="0">
                        <a:solidFill>
                          <a:srgbClr val="000000"/>
                        </a:solidFill>
                        <a:effectLst/>
                        <a:latin typeface="Segoe Print" panose="02000600000000000000" pitchFamily="2" charset="0"/>
                      </a:endParaRPr>
                    </a:p>
                  </a:txBody>
                  <a:tcPr marL="6350" marR="6350" marT="6350" marB="0"/>
                </a:tc>
                <a:tc>
                  <a:txBody>
                    <a:bodyPr/>
                    <a:lstStyle/>
                    <a:p>
                      <a:pPr algn="ctr" fontAlgn="t"/>
                      <a:r>
                        <a:rPr lang="it-IT" sz="2200" u="none" strike="noStrike" dirty="0" smtClean="0">
                          <a:effectLst/>
                          <a:latin typeface="Segoe Print" panose="02000600000000000000" pitchFamily="2" charset="0"/>
                        </a:rPr>
                        <a:t>FAN</a:t>
                      </a:r>
                    </a:p>
                    <a:p>
                      <a:pPr algn="ctr" fontAlgn="t"/>
                      <a:r>
                        <a:rPr lang="it-IT" sz="2200" u="none" strike="noStrike" dirty="0" smtClean="0">
                          <a:effectLst/>
                          <a:latin typeface="Segoe Print" panose="02000600000000000000" pitchFamily="2" charset="0"/>
                        </a:rPr>
                        <a:t> </a:t>
                      </a:r>
                      <a:r>
                        <a:rPr lang="it-IT" sz="2200" u="none" strike="noStrike" dirty="0">
                          <a:effectLst/>
                          <a:latin typeface="Segoe Print" panose="02000600000000000000" pitchFamily="2" charset="0"/>
                        </a:rPr>
                        <a:t>(mg/l)</a:t>
                      </a:r>
                      <a:endParaRPr lang="it-IT" sz="2200" b="1" i="0" u="none" strike="noStrike" dirty="0">
                        <a:solidFill>
                          <a:srgbClr val="000000"/>
                        </a:solidFill>
                        <a:effectLst/>
                        <a:latin typeface="Segoe Print" panose="02000600000000000000" pitchFamily="2" charset="0"/>
                      </a:endParaRPr>
                    </a:p>
                  </a:txBody>
                  <a:tcPr marL="6350" marR="6350" marT="6350" marB="0"/>
                </a:tc>
                <a:extLst>
                  <a:ext uri="{0D108BD9-81ED-4DB2-BD59-A6C34878D82A}">
                    <a16:rowId xmlns="" xmlns:a16="http://schemas.microsoft.com/office/drawing/2014/main" val="3071649001"/>
                  </a:ext>
                </a:extLst>
              </a:tr>
              <a:tr h="503140">
                <a:tc>
                  <a:txBody>
                    <a:bodyPr/>
                    <a:lstStyle/>
                    <a:p>
                      <a:pPr algn="ctr" fontAlgn="ctr"/>
                      <a:r>
                        <a:rPr lang="it-IT" sz="2200" u="none" strike="noStrike">
                          <a:effectLst/>
                          <a:latin typeface="Segoe Print" panose="02000600000000000000" pitchFamily="2" charset="0"/>
                        </a:rPr>
                        <a:t>A</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23,7</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245</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3,62</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3,0</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6,23</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1,21</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2,04</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105</a:t>
                      </a:r>
                      <a:endParaRPr lang="it-IT" sz="2200" b="1" i="0" u="none" strike="noStrike">
                        <a:solidFill>
                          <a:srgbClr val="000000"/>
                        </a:solidFill>
                        <a:effectLst/>
                        <a:latin typeface="Segoe Print" panose="02000600000000000000" pitchFamily="2" charset="0"/>
                      </a:endParaRPr>
                    </a:p>
                  </a:txBody>
                  <a:tcPr marL="6350" marR="6350" marT="6350" marB="0" anchor="ctr"/>
                </a:tc>
                <a:extLst>
                  <a:ext uri="{0D108BD9-81ED-4DB2-BD59-A6C34878D82A}">
                    <a16:rowId xmlns="" xmlns:a16="http://schemas.microsoft.com/office/drawing/2014/main" val="252712875"/>
                  </a:ext>
                </a:extLst>
              </a:tr>
              <a:tr h="503140">
                <a:tc>
                  <a:txBody>
                    <a:bodyPr/>
                    <a:lstStyle/>
                    <a:p>
                      <a:pPr algn="ctr" fontAlgn="ctr"/>
                      <a:r>
                        <a:rPr lang="it-IT" sz="2200" u="none" strike="noStrike">
                          <a:effectLst/>
                          <a:latin typeface="Segoe Print" panose="02000600000000000000" pitchFamily="2" charset="0"/>
                        </a:rPr>
                        <a:t>B</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23,5</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242</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3,62</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3,1</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6,07</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1,57</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2,00</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102</a:t>
                      </a:r>
                      <a:endParaRPr lang="it-IT" sz="2200" b="1" i="0" u="none" strike="noStrike">
                        <a:solidFill>
                          <a:srgbClr val="000000"/>
                        </a:solidFill>
                        <a:effectLst/>
                        <a:latin typeface="Segoe Print" panose="02000600000000000000" pitchFamily="2" charset="0"/>
                      </a:endParaRPr>
                    </a:p>
                  </a:txBody>
                  <a:tcPr marL="6350" marR="6350" marT="6350" marB="0" anchor="ctr"/>
                </a:tc>
                <a:extLst>
                  <a:ext uri="{0D108BD9-81ED-4DB2-BD59-A6C34878D82A}">
                    <a16:rowId xmlns="" xmlns:a16="http://schemas.microsoft.com/office/drawing/2014/main" val="2129773191"/>
                  </a:ext>
                </a:extLst>
              </a:tr>
              <a:tr h="503140">
                <a:tc>
                  <a:txBody>
                    <a:bodyPr/>
                    <a:lstStyle/>
                    <a:p>
                      <a:pPr algn="ctr" fontAlgn="ctr"/>
                      <a:r>
                        <a:rPr lang="it-IT" sz="2200" u="none" strike="noStrike">
                          <a:effectLst/>
                          <a:latin typeface="Segoe Print" panose="02000600000000000000" pitchFamily="2" charset="0"/>
                        </a:rPr>
                        <a:t>C</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23,0</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236</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3,55</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3,4</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5,91</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1,68</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1,85</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133</a:t>
                      </a:r>
                      <a:endParaRPr lang="it-IT" sz="2200" b="1" i="0" u="none" strike="noStrike">
                        <a:solidFill>
                          <a:srgbClr val="000000"/>
                        </a:solidFill>
                        <a:effectLst/>
                        <a:latin typeface="Segoe Print" panose="02000600000000000000" pitchFamily="2" charset="0"/>
                      </a:endParaRPr>
                    </a:p>
                  </a:txBody>
                  <a:tcPr marL="6350" marR="6350" marT="6350" marB="0" anchor="ctr"/>
                </a:tc>
                <a:extLst>
                  <a:ext uri="{0D108BD9-81ED-4DB2-BD59-A6C34878D82A}">
                    <a16:rowId xmlns="" xmlns:a16="http://schemas.microsoft.com/office/drawing/2014/main" val="23254847"/>
                  </a:ext>
                </a:extLst>
              </a:tr>
              <a:tr h="503140">
                <a:tc>
                  <a:txBody>
                    <a:bodyPr/>
                    <a:lstStyle/>
                    <a:p>
                      <a:pPr algn="ctr" fontAlgn="ctr"/>
                      <a:r>
                        <a:rPr lang="it-IT" sz="2200" u="none" strike="noStrike">
                          <a:effectLst/>
                          <a:latin typeface="Segoe Print" panose="02000600000000000000" pitchFamily="2" charset="0"/>
                        </a:rPr>
                        <a:t>D</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23,1</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238</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3,48</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3,9</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6,01</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1,75</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1,85</a:t>
                      </a:r>
                      <a:endParaRPr lang="it-IT" sz="2200" b="1" i="0" u="none" strike="noStrike">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a:effectLst/>
                          <a:latin typeface="Segoe Print" panose="02000600000000000000" pitchFamily="2" charset="0"/>
                        </a:rPr>
                        <a:t>109</a:t>
                      </a:r>
                      <a:endParaRPr lang="it-IT" sz="2200" b="1" i="0" u="none" strike="noStrike">
                        <a:solidFill>
                          <a:srgbClr val="000000"/>
                        </a:solidFill>
                        <a:effectLst/>
                        <a:latin typeface="Segoe Print" panose="02000600000000000000" pitchFamily="2" charset="0"/>
                      </a:endParaRPr>
                    </a:p>
                  </a:txBody>
                  <a:tcPr marL="6350" marR="6350" marT="6350" marB="0" anchor="ctr"/>
                </a:tc>
                <a:extLst>
                  <a:ext uri="{0D108BD9-81ED-4DB2-BD59-A6C34878D82A}">
                    <a16:rowId xmlns="" xmlns:a16="http://schemas.microsoft.com/office/drawing/2014/main" val="21061503"/>
                  </a:ext>
                </a:extLst>
              </a:tr>
              <a:tr h="503140">
                <a:tc>
                  <a:txBody>
                    <a:bodyPr/>
                    <a:lstStyle/>
                    <a:p>
                      <a:pPr algn="ctr" fontAlgn="ctr"/>
                      <a:r>
                        <a:rPr lang="it-IT" sz="2200" u="none" strike="noStrike" dirty="0">
                          <a:effectLst/>
                          <a:latin typeface="Segoe Print" panose="02000600000000000000" pitchFamily="2" charset="0"/>
                        </a:rPr>
                        <a:t>E</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22,8</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235</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3,39</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4,0</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5,97</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1,80</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1,68</a:t>
                      </a:r>
                      <a:endParaRPr lang="it-IT" sz="2200" b="1" i="0" u="none" strike="noStrike" dirty="0">
                        <a:solidFill>
                          <a:srgbClr val="000000"/>
                        </a:solidFill>
                        <a:effectLst/>
                        <a:latin typeface="Segoe Print" panose="02000600000000000000" pitchFamily="2" charset="0"/>
                      </a:endParaRPr>
                    </a:p>
                  </a:txBody>
                  <a:tcPr marL="6350" marR="6350" marT="6350" marB="0" anchor="ctr"/>
                </a:tc>
                <a:tc>
                  <a:txBody>
                    <a:bodyPr/>
                    <a:lstStyle/>
                    <a:p>
                      <a:pPr algn="ctr" fontAlgn="ctr"/>
                      <a:r>
                        <a:rPr lang="it-IT" sz="2200" u="none" strike="noStrike" dirty="0">
                          <a:effectLst/>
                          <a:latin typeface="Segoe Print" panose="02000600000000000000" pitchFamily="2" charset="0"/>
                        </a:rPr>
                        <a:t>106</a:t>
                      </a:r>
                      <a:endParaRPr lang="it-IT" sz="2200" b="1" i="0" u="none" strike="noStrike" dirty="0">
                        <a:solidFill>
                          <a:srgbClr val="000000"/>
                        </a:solidFill>
                        <a:effectLst/>
                        <a:latin typeface="Segoe Print" panose="02000600000000000000" pitchFamily="2" charset="0"/>
                      </a:endParaRPr>
                    </a:p>
                  </a:txBody>
                  <a:tcPr marL="6350" marR="6350" marT="6350" marB="0" anchor="ctr"/>
                </a:tc>
                <a:extLst>
                  <a:ext uri="{0D108BD9-81ED-4DB2-BD59-A6C34878D82A}">
                    <a16:rowId xmlns="" xmlns:a16="http://schemas.microsoft.com/office/drawing/2014/main" val="3612071100"/>
                  </a:ext>
                </a:extLst>
              </a:tr>
            </a:tbl>
          </a:graphicData>
        </a:graphic>
      </p:graphicFrame>
      <p:pic>
        <p:nvPicPr>
          <p:cNvPr id="28" name="Immagine 27"/>
          <p:cNvPicPr>
            <a:picLocks noChangeAspect="1"/>
          </p:cNvPicPr>
          <p:nvPr/>
        </p:nvPicPr>
        <p:blipFill rotWithShape="1">
          <a:blip r:embed="rId7" cstate="print">
            <a:extLst>
              <a:ext uri="{28A0092B-C50C-407E-A947-70E740481C1C}">
                <a14:useLocalDpi xmlns:a14="http://schemas.microsoft.com/office/drawing/2010/main" val="0"/>
              </a:ext>
            </a:extLst>
          </a:blip>
          <a:srcRect l="11329" t="-1" r="13807" b="-2139"/>
          <a:stretch/>
        </p:blipFill>
        <p:spPr>
          <a:xfrm rot="5400000">
            <a:off x="15399857" y="18129310"/>
            <a:ext cx="4526488" cy="4631684"/>
          </a:xfrm>
          <a:prstGeom prst="rect">
            <a:avLst/>
          </a:prstGeom>
        </p:spPr>
      </p:pic>
      <p:sp>
        <p:nvSpPr>
          <p:cNvPr id="76" name="Text Box 18"/>
          <p:cNvSpPr txBox="1">
            <a:spLocks noChangeArrowheads="1"/>
          </p:cNvSpPr>
          <p:nvPr/>
        </p:nvSpPr>
        <p:spPr bwMode="auto">
          <a:xfrm>
            <a:off x="293596" y="22511308"/>
            <a:ext cx="4233565" cy="1285500"/>
          </a:xfrm>
          <a:prstGeom prst="rect">
            <a:avLst/>
          </a:prstGeom>
          <a:noFill/>
          <a:ln w="76200">
            <a:no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3000" b="1" dirty="0" smtClean="0">
                <a:solidFill>
                  <a:srgbClr val="C00000"/>
                </a:solidFill>
                <a:latin typeface="Segoe Print" panose="02000600000000000000" pitchFamily="2" charset="0"/>
              </a:rPr>
              <a:t>Total polyphenols</a:t>
            </a:r>
            <a:endParaRPr lang="en-US" altLang="it-IT" sz="3000" b="1" dirty="0">
              <a:solidFill>
                <a:srgbClr val="C00000"/>
              </a:solidFill>
              <a:latin typeface="Segoe Print" panose="02000600000000000000" pitchFamily="2" charset="0"/>
            </a:endParaRPr>
          </a:p>
          <a:p>
            <a:pPr algn="ctr" eaLnBrk="1" hangingPunct="1">
              <a:spcBef>
                <a:spcPts val="600"/>
              </a:spcBef>
            </a:pPr>
            <a:r>
              <a:rPr lang="en-US" altLang="it-IT" sz="3000" b="1" dirty="0" smtClean="0">
                <a:solidFill>
                  <a:srgbClr val="C00000"/>
                </a:solidFill>
                <a:latin typeface="Segoe Print" panose="02000600000000000000" pitchFamily="2" charset="0"/>
              </a:rPr>
              <a:t>(mg/L)</a:t>
            </a:r>
          </a:p>
        </p:txBody>
      </p:sp>
      <p:sp>
        <p:nvSpPr>
          <p:cNvPr id="77" name="Text Box 18"/>
          <p:cNvSpPr txBox="1">
            <a:spLocks noChangeArrowheads="1"/>
          </p:cNvSpPr>
          <p:nvPr/>
        </p:nvSpPr>
        <p:spPr bwMode="auto">
          <a:xfrm>
            <a:off x="5156766" y="22494189"/>
            <a:ext cx="4233565" cy="1285500"/>
          </a:xfrm>
          <a:prstGeom prst="rect">
            <a:avLst/>
          </a:prstGeom>
          <a:noFill/>
          <a:ln w="76200">
            <a:no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3000" b="1" dirty="0" err="1" smtClean="0">
                <a:solidFill>
                  <a:schemeClr val="accent4">
                    <a:lumMod val="75000"/>
                  </a:schemeClr>
                </a:solidFill>
                <a:latin typeface="Segoe Print" panose="02000600000000000000" pitchFamily="2" charset="0"/>
              </a:rPr>
              <a:t>Catechins</a:t>
            </a:r>
            <a:endParaRPr lang="en-US" altLang="it-IT" sz="3000" b="1" dirty="0">
              <a:solidFill>
                <a:schemeClr val="accent4">
                  <a:lumMod val="75000"/>
                </a:schemeClr>
              </a:solidFill>
              <a:latin typeface="Segoe Print" panose="02000600000000000000" pitchFamily="2" charset="0"/>
            </a:endParaRPr>
          </a:p>
          <a:p>
            <a:pPr algn="ctr" eaLnBrk="1" hangingPunct="1">
              <a:spcBef>
                <a:spcPts val="600"/>
              </a:spcBef>
            </a:pPr>
            <a:r>
              <a:rPr lang="en-US" altLang="it-IT" sz="3000" b="1" dirty="0" smtClean="0">
                <a:solidFill>
                  <a:schemeClr val="accent4">
                    <a:lumMod val="75000"/>
                  </a:schemeClr>
                </a:solidFill>
                <a:latin typeface="Segoe Print" panose="02000600000000000000" pitchFamily="2" charset="0"/>
              </a:rPr>
              <a:t>(mg/L)</a:t>
            </a:r>
          </a:p>
        </p:txBody>
      </p:sp>
      <p:sp>
        <p:nvSpPr>
          <p:cNvPr id="78" name="Text Box 18"/>
          <p:cNvSpPr txBox="1">
            <a:spLocks noChangeArrowheads="1"/>
          </p:cNvSpPr>
          <p:nvPr/>
        </p:nvSpPr>
        <p:spPr bwMode="auto">
          <a:xfrm>
            <a:off x="10147468" y="22494189"/>
            <a:ext cx="4233565" cy="1285500"/>
          </a:xfrm>
          <a:prstGeom prst="rect">
            <a:avLst/>
          </a:prstGeom>
          <a:noFill/>
          <a:ln w="76200">
            <a:no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3000" b="1" dirty="0" smtClean="0">
                <a:solidFill>
                  <a:schemeClr val="bg2">
                    <a:lumMod val="25000"/>
                  </a:schemeClr>
                </a:solidFill>
                <a:latin typeface="Segoe Print" panose="02000600000000000000" pitchFamily="2" charset="0"/>
              </a:rPr>
              <a:t>Conductibility</a:t>
            </a:r>
            <a:endParaRPr lang="en-US" altLang="it-IT" sz="3000" b="1" dirty="0">
              <a:solidFill>
                <a:schemeClr val="bg2">
                  <a:lumMod val="25000"/>
                </a:schemeClr>
              </a:solidFill>
              <a:latin typeface="Segoe Print" panose="02000600000000000000" pitchFamily="2" charset="0"/>
            </a:endParaRPr>
          </a:p>
          <a:p>
            <a:pPr algn="ctr" eaLnBrk="1" hangingPunct="1">
              <a:spcBef>
                <a:spcPts val="600"/>
              </a:spcBef>
            </a:pPr>
            <a:r>
              <a:rPr lang="en-US" altLang="it-IT" sz="3000" b="1" dirty="0" smtClean="0">
                <a:solidFill>
                  <a:schemeClr val="bg2">
                    <a:lumMod val="25000"/>
                  </a:schemeClr>
                </a:solidFill>
                <a:latin typeface="Segoe Print" panose="02000600000000000000" pitchFamily="2" charset="0"/>
              </a:rPr>
              <a:t>(</a:t>
            </a:r>
            <a:r>
              <a:rPr lang="el-GR" altLang="it-IT" sz="3000" b="1" dirty="0" smtClean="0">
                <a:solidFill>
                  <a:schemeClr val="bg2">
                    <a:lumMod val="25000"/>
                  </a:schemeClr>
                </a:solidFill>
                <a:latin typeface="Segoe Print" panose="02000600000000000000" pitchFamily="2" charset="0"/>
              </a:rPr>
              <a:t>μ</a:t>
            </a:r>
            <a:r>
              <a:rPr lang="it-IT" altLang="it-IT" sz="3000" b="1" dirty="0" smtClean="0">
                <a:solidFill>
                  <a:schemeClr val="bg2">
                    <a:lumMod val="25000"/>
                  </a:schemeClr>
                </a:solidFill>
                <a:latin typeface="Segoe Print" panose="02000600000000000000" pitchFamily="2" charset="0"/>
              </a:rPr>
              <a:t>S</a:t>
            </a:r>
            <a:r>
              <a:rPr lang="en-US" altLang="it-IT" sz="3000" b="1" dirty="0" smtClean="0">
                <a:solidFill>
                  <a:schemeClr val="bg2">
                    <a:lumMod val="25000"/>
                  </a:schemeClr>
                </a:solidFill>
                <a:latin typeface="Segoe Print" panose="02000600000000000000" pitchFamily="2" charset="0"/>
              </a:rPr>
              <a:t>/cm)</a:t>
            </a:r>
          </a:p>
        </p:txBody>
      </p:sp>
      <p:sp>
        <p:nvSpPr>
          <p:cNvPr id="79" name="Text Box 18"/>
          <p:cNvSpPr txBox="1">
            <a:spLocks noChangeArrowheads="1"/>
          </p:cNvSpPr>
          <p:nvPr/>
        </p:nvSpPr>
        <p:spPr bwMode="auto">
          <a:xfrm>
            <a:off x="293596" y="30353145"/>
            <a:ext cx="24396872" cy="5395409"/>
          </a:xfrm>
          <a:prstGeom prst="rect">
            <a:avLst/>
          </a:prstGeom>
          <a:solidFill>
            <a:srgbClr val="FFC000"/>
          </a:solidFill>
          <a:ln w="76200">
            <a:solidFill>
              <a:schemeClr val="bg1">
                <a:lumMod val="50000"/>
              </a:schemeClr>
            </a:solidFill>
            <a:headEnd/>
            <a:tailEnd/>
          </a:ln>
          <a:extLst/>
        </p:spPr>
        <p:style>
          <a:lnRef idx="2">
            <a:schemeClr val="accent4"/>
          </a:lnRef>
          <a:fillRef idx="1">
            <a:schemeClr val="lt1"/>
          </a:fillRef>
          <a:effectRef idx="0">
            <a:schemeClr val="accent4"/>
          </a:effectRef>
          <a:fontRef idx="minor">
            <a:schemeClr val="dk1"/>
          </a:fontRef>
        </p:style>
        <p:txBody>
          <a:bodyPr wrap="square" anchor="t"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spcAft>
                <a:spcPts val="1200"/>
              </a:spcAft>
            </a:pPr>
            <a:r>
              <a:rPr lang="it-IT" altLang="it-IT" sz="3200" b="1" dirty="0" smtClean="0">
                <a:solidFill>
                  <a:schemeClr val="tx2">
                    <a:lumMod val="75000"/>
                  </a:schemeClr>
                </a:solidFill>
                <a:latin typeface="Segoe Print" panose="02000600000000000000" pitchFamily="2" charset="0"/>
              </a:rPr>
              <a:t>CONCLUSIONS</a:t>
            </a:r>
          </a:p>
          <a:p>
            <a:pPr algn="just" eaLnBrk="1" hangingPunct="1">
              <a:spcBef>
                <a:spcPts val="600"/>
              </a:spcBef>
              <a:spcAft>
                <a:spcPts val="1200"/>
              </a:spcAft>
            </a:pPr>
            <a:r>
              <a:rPr lang="en-US" altLang="it-IT" sz="3200" dirty="0" smtClean="0">
                <a:solidFill>
                  <a:schemeClr val="tx2">
                    <a:lumMod val="75000"/>
                  </a:schemeClr>
                </a:solidFill>
                <a:latin typeface="Segoe Print" panose="02000600000000000000" pitchFamily="2" charset="0"/>
              </a:rPr>
              <a:t>The increase of total polyphenols, </a:t>
            </a:r>
            <a:r>
              <a:rPr lang="en-US" altLang="it-IT" sz="3200" dirty="0" err="1" smtClean="0">
                <a:solidFill>
                  <a:schemeClr val="tx2">
                    <a:lumMod val="75000"/>
                  </a:schemeClr>
                </a:solidFill>
                <a:latin typeface="Segoe Print" panose="02000600000000000000" pitchFamily="2" charset="0"/>
              </a:rPr>
              <a:t>catechins</a:t>
            </a:r>
            <a:r>
              <a:rPr lang="en-US" altLang="it-IT" sz="3200" dirty="0" smtClean="0">
                <a:solidFill>
                  <a:schemeClr val="tx2">
                    <a:lumMod val="75000"/>
                  </a:schemeClr>
                </a:solidFill>
                <a:latin typeface="Segoe Print" panose="02000600000000000000" pitchFamily="2" charset="0"/>
              </a:rPr>
              <a:t> and conductivity has confirmed the goodness of the ultrasound treatment on the extraction mechanisms from grape mash. The variability found after treatments on these parameters indicates the possibility of an </a:t>
            </a:r>
            <a:r>
              <a:rPr lang="en-US" altLang="it-IT" sz="3200" dirty="0" err="1" smtClean="0">
                <a:solidFill>
                  <a:schemeClr val="tx2">
                    <a:lumMod val="75000"/>
                  </a:schemeClr>
                </a:solidFill>
                <a:latin typeface="Segoe Print" panose="02000600000000000000" pitchFamily="2" charset="0"/>
              </a:rPr>
              <a:t>enologycal</a:t>
            </a:r>
            <a:r>
              <a:rPr lang="en-US" altLang="it-IT" sz="3200" dirty="0" smtClean="0">
                <a:solidFill>
                  <a:schemeClr val="tx2">
                    <a:lumMod val="75000"/>
                  </a:schemeClr>
                </a:solidFill>
                <a:latin typeface="Segoe Print" panose="02000600000000000000" pitchFamily="2" charset="0"/>
              </a:rPr>
              <a:t> </a:t>
            </a:r>
            <a:r>
              <a:rPr lang="en-US" altLang="it-IT" sz="3200" dirty="0" err="1" smtClean="0">
                <a:solidFill>
                  <a:schemeClr val="tx2">
                    <a:lumMod val="75000"/>
                  </a:schemeClr>
                </a:solidFill>
                <a:latin typeface="Segoe Print" panose="02000600000000000000" pitchFamily="2" charset="0"/>
              </a:rPr>
              <a:t>mangament</a:t>
            </a:r>
            <a:r>
              <a:rPr lang="en-US" altLang="it-IT" sz="3200" dirty="0" smtClean="0">
                <a:solidFill>
                  <a:schemeClr val="tx2">
                    <a:lumMod val="75000"/>
                  </a:schemeClr>
                </a:solidFill>
                <a:latin typeface="Segoe Print" panose="02000600000000000000" pitchFamily="2" charset="0"/>
              </a:rPr>
              <a:t> of the treatment. </a:t>
            </a:r>
          </a:p>
          <a:p>
            <a:pPr algn="just" eaLnBrk="1" hangingPunct="1">
              <a:spcBef>
                <a:spcPts val="600"/>
              </a:spcBef>
              <a:spcAft>
                <a:spcPts val="1200"/>
              </a:spcAft>
            </a:pPr>
            <a:r>
              <a:rPr lang="en-US" altLang="it-IT" sz="3200" dirty="0" smtClean="0">
                <a:solidFill>
                  <a:schemeClr val="tx2">
                    <a:lumMod val="75000"/>
                  </a:schemeClr>
                </a:solidFill>
                <a:latin typeface="Segoe Print" panose="02000600000000000000" pitchFamily="2" charset="0"/>
              </a:rPr>
              <a:t>Ultrasound treatment has not statistically augmented the concentration of Cys-3MH or GSH-3MH, however it can be </a:t>
            </a:r>
            <a:r>
              <a:rPr lang="en-US" altLang="it-IT" sz="3200" dirty="0" err="1" smtClean="0">
                <a:solidFill>
                  <a:schemeClr val="tx2">
                    <a:lumMod val="75000"/>
                  </a:schemeClr>
                </a:solidFill>
                <a:latin typeface="Segoe Print" panose="02000600000000000000" pitchFamily="2" charset="0"/>
              </a:rPr>
              <a:t>obserbed</a:t>
            </a:r>
            <a:r>
              <a:rPr lang="en-US" altLang="it-IT" sz="3200" dirty="0" smtClean="0">
                <a:solidFill>
                  <a:schemeClr val="tx2">
                    <a:lumMod val="75000"/>
                  </a:schemeClr>
                </a:solidFill>
                <a:latin typeface="Segoe Print" panose="02000600000000000000" pitchFamily="2" charset="0"/>
              </a:rPr>
              <a:t> an positive trend of mean values. </a:t>
            </a:r>
          </a:p>
          <a:p>
            <a:pPr algn="just" eaLnBrk="1" hangingPunct="1">
              <a:spcBef>
                <a:spcPts val="600"/>
              </a:spcBef>
            </a:pPr>
            <a:r>
              <a:rPr lang="en-US" altLang="it-IT" sz="3200" dirty="0" smtClean="0">
                <a:solidFill>
                  <a:schemeClr val="tx2">
                    <a:lumMod val="75000"/>
                  </a:schemeClr>
                </a:solidFill>
                <a:latin typeface="Segoe Print" panose="02000600000000000000" pitchFamily="2" charset="0"/>
              </a:rPr>
              <a:t>The</a:t>
            </a:r>
            <a:r>
              <a:rPr lang="en-US" altLang="it-IT" sz="3200" i="1" dirty="0" smtClean="0">
                <a:solidFill>
                  <a:schemeClr val="tx2">
                    <a:lumMod val="75000"/>
                  </a:schemeClr>
                </a:solidFill>
                <a:latin typeface="Segoe Print" panose="02000600000000000000" pitchFamily="2" charset="0"/>
              </a:rPr>
              <a:t> de novo</a:t>
            </a:r>
            <a:r>
              <a:rPr lang="en-US" altLang="it-IT" sz="3200" dirty="0" smtClean="0">
                <a:solidFill>
                  <a:schemeClr val="tx2">
                    <a:lumMod val="75000"/>
                  </a:schemeClr>
                </a:solidFill>
                <a:latin typeface="Segoe Print" panose="02000600000000000000" pitchFamily="2" charset="0"/>
              </a:rPr>
              <a:t> formation of 3MH precursors is already reported to occur enzymatically during grape and juice manipulation. A further research is necessary in order to depurate results from the effect of Ultrasounds on enzymes involved in  deactivation and/or the  </a:t>
            </a:r>
            <a:r>
              <a:rPr lang="en-US" altLang="it-IT" sz="3200" dirty="0" err="1" smtClean="0">
                <a:solidFill>
                  <a:schemeClr val="tx2">
                    <a:lumMod val="75000"/>
                  </a:schemeClr>
                </a:solidFill>
                <a:latin typeface="Segoe Print" panose="02000600000000000000" pitchFamily="2" charset="0"/>
              </a:rPr>
              <a:t>sonochemical</a:t>
            </a:r>
            <a:r>
              <a:rPr lang="en-US" altLang="it-IT" sz="3200" dirty="0" smtClean="0">
                <a:solidFill>
                  <a:schemeClr val="tx2">
                    <a:lumMod val="75000"/>
                  </a:schemeClr>
                </a:solidFill>
                <a:latin typeface="Segoe Print" panose="02000600000000000000" pitchFamily="2" charset="0"/>
              </a:rPr>
              <a:t> cleavage of these molecules</a:t>
            </a:r>
            <a:r>
              <a:rPr lang="it-IT" altLang="it-IT" sz="3200" dirty="0" smtClean="0">
                <a:solidFill>
                  <a:schemeClr val="tx2">
                    <a:lumMod val="75000"/>
                  </a:schemeClr>
                </a:solidFill>
                <a:latin typeface="Segoe Print" panose="02000600000000000000" pitchFamily="2" charset="0"/>
              </a:rPr>
              <a:t>.</a:t>
            </a:r>
            <a:endParaRPr lang="en-US" altLang="it-IT" sz="3200" dirty="0" smtClean="0">
              <a:solidFill>
                <a:schemeClr val="tx2">
                  <a:lumMod val="75000"/>
                </a:schemeClr>
              </a:solidFill>
              <a:latin typeface="Segoe Print" panose="02000600000000000000" pitchFamily="2" charset="0"/>
            </a:endParaRPr>
          </a:p>
        </p:txBody>
      </p:sp>
      <p:sp>
        <p:nvSpPr>
          <p:cNvPr id="88" name="Text Box 19"/>
          <p:cNvSpPr txBox="1">
            <a:spLocks noChangeArrowheads="1"/>
          </p:cNvSpPr>
          <p:nvPr/>
        </p:nvSpPr>
        <p:spPr bwMode="auto">
          <a:xfrm>
            <a:off x="407963" y="11044045"/>
            <a:ext cx="10403061" cy="5722890"/>
          </a:xfrm>
          <a:prstGeom prst="rect">
            <a:avLst/>
          </a:prstGeom>
          <a:solidFill>
            <a:schemeClr val="accent3">
              <a:lumMod val="60000"/>
              <a:lumOff val="40000"/>
            </a:schemeClr>
          </a:solidFill>
          <a:ln w="76200">
            <a:solidFill>
              <a:schemeClr val="bg1">
                <a:lumMod val="50000"/>
              </a:schemeClr>
            </a:solidFill>
            <a:headEnd/>
            <a:tailEnd/>
          </a:ln>
          <a:extLst/>
        </p:spPr>
        <p:style>
          <a:lnRef idx="2">
            <a:schemeClr val="accent4"/>
          </a:lnRef>
          <a:fillRef idx="1">
            <a:schemeClr val="lt1"/>
          </a:fillRef>
          <a:effectRef idx="0">
            <a:schemeClr val="accent4"/>
          </a:effectRef>
          <a:fontRef idx="minor">
            <a:schemeClr val="dk1"/>
          </a:fontRef>
        </p:style>
        <p:txBody>
          <a:bodyPr wrap="square" anchor="t" anchorCtr="0">
            <a:noAutofit/>
          </a:bodyPr>
          <a:lstStyle>
            <a:defPPr>
              <a:defRPr lang="it-IT"/>
            </a:defPPr>
            <a:lvl1pPr algn="ctr">
              <a:spcBef>
                <a:spcPts val="600"/>
              </a:spcBef>
              <a:defRPr sz="3500" b="1">
                <a:solidFill>
                  <a:schemeClr val="tx2">
                    <a:lumMod val="75000"/>
                  </a:schemeClr>
                </a:solidFill>
                <a:latin typeface="Segoe Print" panose="02000600000000000000" pitchFamily="2"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nSpc>
                <a:spcPts val="4000"/>
              </a:lnSpc>
            </a:pPr>
            <a:r>
              <a:rPr lang="en-US" altLang="it-IT" sz="3000" dirty="0" smtClean="0"/>
              <a:t>Thiols</a:t>
            </a:r>
            <a:endParaRPr lang="en-US" altLang="it-IT" sz="3000" dirty="0"/>
          </a:p>
          <a:p>
            <a:pPr algn="just">
              <a:lnSpc>
                <a:spcPts val="4000"/>
              </a:lnSpc>
            </a:pPr>
            <a:r>
              <a:rPr lang="en-US" sz="2500" b="0" dirty="0" smtClean="0"/>
              <a:t>Varietal thiols are compounds responsible of tropical and fruity scents that characterize the aroma of some wines, with tropical </a:t>
            </a:r>
            <a:r>
              <a:rPr lang="en-US" sz="2500" b="0" dirty="0" smtClean="0">
                <a:solidFill>
                  <a:srgbClr val="FF0000"/>
                </a:solidFill>
              </a:rPr>
              <a:t>(notes?)</a:t>
            </a:r>
            <a:r>
              <a:rPr lang="en-US" sz="2500" b="0" dirty="0" smtClean="0"/>
              <a:t> scents. 3-mercaptohexan-1-ol and its acetated are formed during alcoholic fermentation mainly from the liberation and subsequent acetylation of non volatile precursors linked to </a:t>
            </a:r>
            <a:r>
              <a:rPr lang="en-US" sz="2500" b="0" dirty="0" err="1" smtClean="0"/>
              <a:t>Glutathion</a:t>
            </a:r>
            <a:r>
              <a:rPr lang="en-US" sz="2500" b="0" dirty="0" smtClean="0"/>
              <a:t> (GSH-3MH) and </a:t>
            </a:r>
            <a:r>
              <a:rPr lang="en-US" sz="2500" b="0" dirty="0" err="1" smtClean="0"/>
              <a:t>Cystein</a:t>
            </a:r>
            <a:r>
              <a:rPr lang="en-US" sz="2500" b="0" dirty="0" smtClean="0"/>
              <a:t> (Cys-3MH)</a:t>
            </a:r>
            <a:endParaRPr lang="it-IT" altLang="it-IT" sz="2500" b="0" dirty="0"/>
          </a:p>
        </p:txBody>
      </p:sp>
      <p:pic>
        <p:nvPicPr>
          <p:cNvPr id="89" name="Immagine 88"/>
          <p:cNvPicPr/>
          <p:nvPr/>
        </p:nvPicPr>
        <p:blipFill rotWithShape="1">
          <a:blip r:embed="rId8"/>
          <a:srcRect l="6999" b="6589"/>
          <a:stretch/>
        </p:blipFill>
        <p:spPr>
          <a:xfrm>
            <a:off x="245314" y="23542533"/>
            <a:ext cx="4352423" cy="6053005"/>
          </a:xfrm>
          <a:prstGeom prst="rect">
            <a:avLst/>
          </a:prstGeom>
          <a:ln>
            <a:noFill/>
          </a:ln>
        </p:spPr>
      </p:pic>
      <p:pic>
        <p:nvPicPr>
          <p:cNvPr id="90" name="Immagine 89"/>
          <p:cNvPicPr/>
          <p:nvPr/>
        </p:nvPicPr>
        <p:blipFill rotWithShape="1">
          <a:blip r:embed="rId9"/>
          <a:srcRect l="7848" b="6699"/>
          <a:stretch/>
        </p:blipFill>
        <p:spPr>
          <a:xfrm>
            <a:off x="5069850" y="23549664"/>
            <a:ext cx="4312721" cy="6045874"/>
          </a:xfrm>
          <a:prstGeom prst="rect">
            <a:avLst/>
          </a:prstGeom>
          <a:ln>
            <a:noFill/>
          </a:ln>
        </p:spPr>
      </p:pic>
      <p:pic>
        <p:nvPicPr>
          <p:cNvPr id="91" name="Immagine 90"/>
          <p:cNvPicPr/>
          <p:nvPr/>
        </p:nvPicPr>
        <p:blipFill rotWithShape="1">
          <a:blip r:embed="rId10"/>
          <a:srcRect l="8304" b="6589"/>
          <a:stretch/>
        </p:blipFill>
        <p:spPr>
          <a:xfrm>
            <a:off x="10326435" y="23542533"/>
            <a:ext cx="4291364" cy="6053005"/>
          </a:xfrm>
          <a:prstGeom prst="rect">
            <a:avLst/>
          </a:prstGeom>
          <a:ln>
            <a:noFill/>
          </a:ln>
        </p:spPr>
      </p:pic>
      <p:cxnSp>
        <p:nvCxnSpPr>
          <p:cNvPr id="92" name="Connettore 2 91"/>
          <p:cNvCxnSpPr/>
          <p:nvPr/>
        </p:nvCxnSpPr>
        <p:spPr>
          <a:xfrm flipV="1">
            <a:off x="6438003" y="24994518"/>
            <a:ext cx="1512168" cy="1216644"/>
          </a:xfrm>
          <a:prstGeom prst="straightConnector1">
            <a:avLst/>
          </a:prstGeom>
          <a:ln w="50800">
            <a:solidFill>
              <a:schemeClr val="accent4">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5" name="Connettore 2 94"/>
          <p:cNvCxnSpPr/>
          <p:nvPr/>
        </p:nvCxnSpPr>
        <p:spPr>
          <a:xfrm flipV="1">
            <a:off x="11622579" y="24987026"/>
            <a:ext cx="1512168" cy="1216644"/>
          </a:xfrm>
          <a:prstGeom prst="straightConnector1">
            <a:avLst/>
          </a:prstGeom>
          <a:ln w="50800">
            <a:solidFill>
              <a:schemeClr val="bg2">
                <a:lumMod val="25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6" name="Connettore 2 95"/>
          <p:cNvCxnSpPr/>
          <p:nvPr/>
        </p:nvCxnSpPr>
        <p:spPr>
          <a:xfrm flipV="1">
            <a:off x="1685475" y="24987026"/>
            <a:ext cx="1512168" cy="1216644"/>
          </a:xfrm>
          <a:prstGeom prst="straightConnector1">
            <a:avLst/>
          </a:prstGeom>
          <a:ln w="50800">
            <a:solidFill>
              <a:srgbClr val="C00000"/>
            </a:solidFill>
            <a:tailEnd type="stealth" w="lg" len="lg"/>
          </a:ln>
        </p:spPr>
        <p:style>
          <a:lnRef idx="1">
            <a:schemeClr val="accent1"/>
          </a:lnRef>
          <a:fillRef idx="0">
            <a:schemeClr val="accent1"/>
          </a:fillRef>
          <a:effectRef idx="0">
            <a:schemeClr val="accent1"/>
          </a:effectRef>
          <a:fontRef idx="minor">
            <a:schemeClr val="tx1"/>
          </a:fontRef>
        </p:style>
      </p:cxnSp>
      <p:sp>
        <p:nvSpPr>
          <p:cNvPr id="97" name="Text Box 18"/>
          <p:cNvSpPr txBox="1">
            <a:spLocks noChangeArrowheads="1"/>
          </p:cNvSpPr>
          <p:nvPr/>
        </p:nvSpPr>
        <p:spPr bwMode="auto">
          <a:xfrm>
            <a:off x="1213631" y="29590485"/>
            <a:ext cx="943688" cy="432048"/>
          </a:xfrm>
          <a:prstGeom prst="rect">
            <a:avLst/>
          </a:prstGeom>
          <a:noFill/>
          <a:ln w="76200">
            <a:no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1500" b="1" dirty="0" smtClean="0">
                <a:solidFill>
                  <a:srgbClr val="C00000"/>
                </a:solidFill>
                <a:latin typeface="Segoe Print" panose="02000600000000000000" pitchFamily="2" charset="0"/>
              </a:rPr>
              <a:t>Control</a:t>
            </a:r>
          </a:p>
        </p:txBody>
      </p:sp>
      <p:sp>
        <p:nvSpPr>
          <p:cNvPr id="98" name="Text Box 18"/>
          <p:cNvSpPr txBox="1">
            <a:spLocks noChangeArrowheads="1"/>
          </p:cNvSpPr>
          <p:nvPr/>
        </p:nvSpPr>
        <p:spPr bwMode="auto">
          <a:xfrm>
            <a:off x="3038417" y="29590485"/>
            <a:ext cx="1023321" cy="432048"/>
          </a:xfrm>
          <a:prstGeom prst="rect">
            <a:avLst/>
          </a:prstGeom>
          <a:noFill/>
          <a:ln w="76200">
            <a:no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1500" b="1" dirty="0" smtClean="0">
                <a:solidFill>
                  <a:srgbClr val="C00000"/>
                </a:solidFill>
                <a:latin typeface="Segoe Print" panose="02000600000000000000" pitchFamily="2" charset="0"/>
              </a:rPr>
              <a:t>Treated</a:t>
            </a:r>
          </a:p>
        </p:txBody>
      </p:sp>
      <p:sp>
        <p:nvSpPr>
          <p:cNvPr id="99" name="Text Box 18"/>
          <p:cNvSpPr txBox="1">
            <a:spLocks noChangeArrowheads="1"/>
          </p:cNvSpPr>
          <p:nvPr/>
        </p:nvSpPr>
        <p:spPr bwMode="auto">
          <a:xfrm>
            <a:off x="5966160" y="29595538"/>
            <a:ext cx="943688" cy="432048"/>
          </a:xfrm>
          <a:prstGeom prst="rect">
            <a:avLst/>
          </a:prstGeom>
          <a:noFill/>
          <a:ln w="76200">
            <a:no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1500" b="1" dirty="0" smtClean="0">
                <a:solidFill>
                  <a:srgbClr val="7030A0"/>
                </a:solidFill>
                <a:latin typeface="Segoe Print" panose="02000600000000000000" pitchFamily="2" charset="0"/>
              </a:rPr>
              <a:t>Control</a:t>
            </a:r>
          </a:p>
        </p:txBody>
      </p:sp>
      <p:sp>
        <p:nvSpPr>
          <p:cNvPr id="100" name="Text Box 18"/>
          <p:cNvSpPr txBox="1">
            <a:spLocks noChangeArrowheads="1"/>
          </p:cNvSpPr>
          <p:nvPr/>
        </p:nvSpPr>
        <p:spPr bwMode="auto">
          <a:xfrm>
            <a:off x="7790946" y="29595538"/>
            <a:ext cx="1023321" cy="432048"/>
          </a:xfrm>
          <a:prstGeom prst="rect">
            <a:avLst/>
          </a:prstGeom>
          <a:noFill/>
          <a:ln w="76200">
            <a:no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1500" b="1" dirty="0" smtClean="0">
                <a:solidFill>
                  <a:srgbClr val="7030A0"/>
                </a:solidFill>
                <a:latin typeface="Segoe Print" panose="02000600000000000000" pitchFamily="2" charset="0"/>
              </a:rPr>
              <a:t>Treated</a:t>
            </a:r>
          </a:p>
        </p:txBody>
      </p:sp>
      <p:sp>
        <p:nvSpPr>
          <p:cNvPr id="101" name="Text Box 18"/>
          <p:cNvSpPr txBox="1">
            <a:spLocks noChangeArrowheads="1"/>
          </p:cNvSpPr>
          <p:nvPr/>
        </p:nvSpPr>
        <p:spPr bwMode="auto">
          <a:xfrm>
            <a:off x="11222744" y="29595538"/>
            <a:ext cx="943688" cy="432048"/>
          </a:xfrm>
          <a:prstGeom prst="rect">
            <a:avLst/>
          </a:prstGeom>
          <a:noFill/>
          <a:ln w="76200">
            <a:no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1500" b="1" dirty="0" smtClean="0">
                <a:solidFill>
                  <a:schemeClr val="bg2">
                    <a:lumMod val="25000"/>
                  </a:schemeClr>
                </a:solidFill>
                <a:latin typeface="Segoe Print" panose="02000600000000000000" pitchFamily="2" charset="0"/>
              </a:rPr>
              <a:t>Control</a:t>
            </a:r>
          </a:p>
        </p:txBody>
      </p:sp>
      <p:sp>
        <p:nvSpPr>
          <p:cNvPr id="102" name="Text Box 18"/>
          <p:cNvSpPr txBox="1">
            <a:spLocks noChangeArrowheads="1"/>
          </p:cNvSpPr>
          <p:nvPr/>
        </p:nvSpPr>
        <p:spPr bwMode="auto">
          <a:xfrm>
            <a:off x="13047530" y="29595538"/>
            <a:ext cx="1023321" cy="432048"/>
          </a:xfrm>
          <a:prstGeom prst="rect">
            <a:avLst/>
          </a:prstGeom>
          <a:noFill/>
          <a:ln w="76200">
            <a:no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1500" b="1" dirty="0" smtClean="0">
                <a:solidFill>
                  <a:schemeClr val="bg2">
                    <a:lumMod val="25000"/>
                  </a:schemeClr>
                </a:solidFill>
                <a:latin typeface="Segoe Print" panose="02000600000000000000" pitchFamily="2" charset="0"/>
              </a:rPr>
              <a:t>Treated</a:t>
            </a:r>
          </a:p>
        </p:txBody>
      </p:sp>
      <p:grpSp>
        <p:nvGrpSpPr>
          <p:cNvPr id="103" name="Group 4"/>
          <p:cNvGrpSpPr>
            <a:grpSpLocks noChangeAspect="1"/>
          </p:cNvGrpSpPr>
          <p:nvPr/>
        </p:nvGrpSpPr>
        <p:grpSpPr bwMode="auto">
          <a:xfrm>
            <a:off x="11694588" y="14060416"/>
            <a:ext cx="2502306" cy="1975118"/>
            <a:chOff x="0" y="156"/>
            <a:chExt cx="3453" cy="2574"/>
          </a:xfrm>
        </p:grpSpPr>
        <p:pic>
          <p:nvPicPr>
            <p:cNvPr id="104" name="Immagine 26"/>
            <p:cNvPicPr>
              <a:picLocks noChangeAspect="1" noChangeArrowheads="1"/>
            </p:cNvPicPr>
            <p:nvPr/>
          </p:nvPicPr>
          <p:blipFill>
            <a:blip r:embed="rId11"/>
            <a:srcRect t="4965" r="46011" b="23999"/>
            <a:stretch>
              <a:fillRect/>
            </a:stretch>
          </p:blipFill>
          <p:spPr bwMode="auto">
            <a:xfrm>
              <a:off x="0" y="156"/>
              <a:ext cx="3452" cy="2573"/>
            </a:xfrm>
            <a:prstGeom prst="rect">
              <a:avLst/>
            </a:prstGeom>
            <a:noFill/>
            <a:ln w="9525">
              <a:noFill/>
              <a:miter lim="800000"/>
              <a:headEnd/>
              <a:tailEnd/>
            </a:ln>
          </p:spPr>
        </p:pic>
        <p:sp>
          <p:nvSpPr>
            <p:cNvPr id="105" name="Text Box 6"/>
            <p:cNvSpPr txBox="1">
              <a:spLocks noChangeAspect="1" noChangeArrowheads="1"/>
            </p:cNvSpPr>
            <p:nvPr/>
          </p:nvSpPr>
          <p:spPr bwMode="auto">
            <a:xfrm>
              <a:off x="119" y="1576"/>
              <a:ext cx="594" cy="388"/>
            </a:xfrm>
            <a:prstGeom prst="rect">
              <a:avLst/>
            </a:prstGeom>
            <a:solidFill>
              <a:srgbClr val="FFFFFF"/>
            </a:solidFill>
            <a:ln w="9360" cap="sq">
              <a:solidFill>
                <a:srgbClr val="FFFFFF"/>
              </a:solidFill>
              <a:miter lim="800000"/>
              <a:headEnd/>
              <a:tailEnd/>
            </a:ln>
          </p:spPr>
          <p:txBody>
            <a:bodyPr/>
            <a:lstStyle/>
            <a:p>
              <a:pPr algn="just" eaLnBrk="0" hangingPunct="0"/>
              <a:endParaRPr lang="it-IT" altLang="zh-CN">
                <a:ea typeface="SimSun" pitchFamily="2" charset="-122"/>
                <a:cs typeface="Times New Roman" pitchFamily="18" charset="0"/>
              </a:endParaRPr>
            </a:p>
          </p:txBody>
        </p:sp>
      </p:grpSp>
      <p:pic>
        <p:nvPicPr>
          <p:cNvPr id="106" name="Picture 11"/>
          <p:cNvPicPr>
            <a:picLocks noChangeAspect="1" noChangeArrowheads="1"/>
          </p:cNvPicPr>
          <p:nvPr/>
        </p:nvPicPr>
        <p:blipFill>
          <a:blip r:embed="rId12"/>
          <a:srcRect/>
          <a:stretch>
            <a:fillRect/>
          </a:stretch>
        </p:blipFill>
        <p:spPr bwMode="auto">
          <a:xfrm>
            <a:off x="11049914" y="11386897"/>
            <a:ext cx="4610100" cy="1871663"/>
          </a:xfrm>
          <a:prstGeom prst="rect">
            <a:avLst/>
          </a:prstGeom>
          <a:noFill/>
          <a:ln w="9525">
            <a:noFill/>
            <a:miter lim="800000"/>
            <a:headEnd/>
            <a:tailEnd/>
          </a:ln>
        </p:spPr>
      </p:pic>
      <p:sp>
        <p:nvSpPr>
          <p:cNvPr id="109" name="Text Box 18"/>
          <p:cNvSpPr txBox="1">
            <a:spLocks noChangeArrowheads="1"/>
          </p:cNvSpPr>
          <p:nvPr/>
        </p:nvSpPr>
        <p:spPr bwMode="auto">
          <a:xfrm>
            <a:off x="20954180" y="15708216"/>
            <a:ext cx="3528392" cy="1058720"/>
          </a:xfrm>
          <a:prstGeom prst="rect">
            <a:avLst/>
          </a:prstGeom>
          <a:solidFill>
            <a:schemeClr val="bg1">
              <a:lumMod val="75000"/>
            </a:schemeClr>
          </a:solidFill>
          <a:ln w="76200">
            <a:solidFill>
              <a:schemeClr val="bg1">
                <a:lumMod val="50000"/>
              </a:schemeClr>
            </a:solid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2500" b="1" dirty="0" smtClean="0">
                <a:solidFill>
                  <a:schemeClr val="tx2">
                    <a:lumMod val="75000"/>
                  </a:schemeClr>
                </a:solidFill>
                <a:latin typeface="Segoe Print" panose="02000600000000000000" pitchFamily="2" charset="0"/>
              </a:rPr>
              <a:t>Control</a:t>
            </a:r>
          </a:p>
        </p:txBody>
      </p:sp>
      <p:sp>
        <p:nvSpPr>
          <p:cNvPr id="110" name="Text Box 18"/>
          <p:cNvSpPr txBox="1">
            <a:spLocks noChangeArrowheads="1"/>
          </p:cNvSpPr>
          <p:nvPr/>
        </p:nvSpPr>
        <p:spPr bwMode="auto">
          <a:xfrm>
            <a:off x="15898905" y="15708216"/>
            <a:ext cx="3528392" cy="1058720"/>
          </a:xfrm>
          <a:prstGeom prst="rect">
            <a:avLst/>
          </a:prstGeom>
          <a:solidFill>
            <a:schemeClr val="bg1">
              <a:lumMod val="75000"/>
            </a:schemeClr>
          </a:solidFill>
          <a:ln w="76200">
            <a:solidFill>
              <a:schemeClr val="bg1">
                <a:lumMod val="50000"/>
              </a:schemeClr>
            </a:solid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2500" b="1" dirty="0" smtClean="0">
                <a:solidFill>
                  <a:schemeClr val="tx2">
                    <a:lumMod val="75000"/>
                  </a:schemeClr>
                </a:solidFill>
                <a:latin typeface="Segoe Print" panose="02000600000000000000" pitchFamily="2" charset="0"/>
              </a:rPr>
              <a:t>Ultrasound treatment</a:t>
            </a:r>
          </a:p>
        </p:txBody>
      </p:sp>
      <p:sp>
        <p:nvSpPr>
          <p:cNvPr id="53" name="Rettangolo 52"/>
          <p:cNvSpPr/>
          <p:nvPr/>
        </p:nvSpPr>
        <p:spPr>
          <a:xfrm>
            <a:off x="15469813" y="17138154"/>
            <a:ext cx="4856918" cy="861774"/>
          </a:xfrm>
          <a:prstGeom prst="rect">
            <a:avLst/>
          </a:prstGeom>
        </p:spPr>
        <p:txBody>
          <a:bodyPr wrap="square">
            <a:spAutoFit/>
          </a:bodyPr>
          <a:lstStyle/>
          <a:p>
            <a:r>
              <a:rPr lang="it-IT" sz="2500" b="1" dirty="0" err="1" smtClean="0">
                <a:latin typeface="Segoe Print" panose="02000600000000000000" pitchFamily="2" charset="0"/>
              </a:rPr>
              <a:t>Ultrasound</a:t>
            </a:r>
            <a:r>
              <a:rPr lang="it-IT" sz="2500" b="1" dirty="0" smtClean="0">
                <a:latin typeface="Segoe Print" panose="02000600000000000000" pitchFamily="2" charset="0"/>
              </a:rPr>
              <a:t> treatment: </a:t>
            </a:r>
          </a:p>
          <a:p>
            <a:r>
              <a:rPr lang="it-IT" sz="2500" b="1" dirty="0" smtClean="0">
                <a:latin typeface="Segoe Print" panose="02000600000000000000" pitchFamily="2" charset="0"/>
              </a:rPr>
              <a:t>5 </a:t>
            </a:r>
            <a:r>
              <a:rPr lang="it-IT" sz="2500" b="1" dirty="0" err="1" smtClean="0">
                <a:latin typeface="Segoe Print" panose="02000600000000000000" pitchFamily="2" charset="0"/>
              </a:rPr>
              <a:t>min</a:t>
            </a:r>
            <a:r>
              <a:rPr lang="it-IT" sz="2500" b="1" dirty="0" smtClean="0">
                <a:latin typeface="Segoe Print" panose="02000600000000000000" pitchFamily="2" charset="0"/>
              </a:rPr>
              <a:t> - 20 kHz - 153 </a:t>
            </a:r>
            <a:r>
              <a:rPr lang="el-GR" sz="2500" b="1" dirty="0">
                <a:latin typeface="Segoe Print" panose="02000600000000000000" pitchFamily="2" charset="0"/>
              </a:rPr>
              <a:t>μ</a:t>
            </a:r>
            <a:r>
              <a:rPr lang="it-IT" sz="2500" b="1" dirty="0" smtClean="0">
                <a:latin typeface="Segoe Print" panose="02000600000000000000" pitchFamily="2" charset="0"/>
              </a:rPr>
              <a:t>m</a:t>
            </a:r>
            <a:endParaRPr lang="it-IT" sz="2500" b="1" dirty="0">
              <a:latin typeface="Segoe Print" panose="02000600000000000000" pitchFamily="2" charset="0"/>
            </a:endParaRPr>
          </a:p>
        </p:txBody>
      </p:sp>
      <p:sp>
        <p:nvSpPr>
          <p:cNvPr id="54" name="Rettangolo 53"/>
          <p:cNvSpPr/>
          <p:nvPr/>
        </p:nvSpPr>
        <p:spPr>
          <a:xfrm>
            <a:off x="17376334" y="10939546"/>
            <a:ext cx="5606022" cy="707886"/>
          </a:xfrm>
          <a:prstGeom prst="rect">
            <a:avLst/>
          </a:prstGeom>
        </p:spPr>
        <p:txBody>
          <a:bodyPr wrap="none">
            <a:spAutoFit/>
          </a:bodyPr>
          <a:lstStyle/>
          <a:p>
            <a:r>
              <a:rPr lang="it-IT" altLang="it-IT" sz="4000" b="1" dirty="0" smtClean="0">
                <a:solidFill>
                  <a:schemeClr val="tx2">
                    <a:lumMod val="75000"/>
                  </a:schemeClr>
                </a:solidFill>
                <a:latin typeface="Segoe Print" panose="02000600000000000000" pitchFamily="2" charset="0"/>
              </a:rPr>
              <a:t>Lab scale </a:t>
            </a:r>
            <a:r>
              <a:rPr lang="it-IT" altLang="it-IT" sz="4000" b="1" dirty="0" err="1" smtClean="0">
                <a:solidFill>
                  <a:schemeClr val="tx2">
                    <a:lumMod val="75000"/>
                  </a:schemeClr>
                </a:solidFill>
                <a:latin typeface="Segoe Print" panose="02000600000000000000" pitchFamily="2" charset="0"/>
              </a:rPr>
              <a:t>experiment</a:t>
            </a:r>
            <a:endParaRPr lang="it-IT" sz="4000" dirty="0"/>
          </a:p>
        </p:txBody>
      </p:sp>
      <p:sp>
        <p:nvSpPr>
          <p:cNvPr id="126" name="Rettangolo 125"/>
          <p:cNvSpPr/>
          <p:nvPr/>
        </p:nvSpPr>
        <p:spPr>
          <a:xfrm>
            <a:off x="15500445" y="27794028"/>
            <a:ext cx="8984641" cy="1077218"/>
          </a:xfrm>
          <a:prstGeom prst="rect">
            <a:avLst/>
          </a:prstGeom>
        </p:spPr>
        <p:txBody>
          <a:bodyPr wrap="square">
            <a:spAutoFit/>
          </a:bodyPr>
          <a:lstStyle/>
          <a:p>
            <a:pPr algn="ctr"/>
            <a:r>
              <a:rPr lang="it-IT" altLang="it-IT" sz="3200" b="1" dirty="0" smtClean="0">
                <a:solidFill>
                  <a:srgbClr val="0070C0"/>
                </a:solidFill>
                <a:latin typeface="Segoe Print" panose="02000600000000000000" pitchFamily="2" charset="0"/>
              </a:rPr>
              <a:t>Positive trend, </a:t>
            </a:r>
            <a:r>
              <a:rPr lang="it-IT" altLang="it-IT" sz="3200" b="1" dirty="0" err="1" smtClean="0">
                <a:solidFill>
                  <a:srgbClr val="0070C0"/>
                </a:solidFill>
                <a:latin typeface="Segoe Print" panose="02000600000000000000" pitchFamily="2" charset="0"/>
              </a:rPr>
              <a:t>even</a:t>
            </a:r>
            <a:r>
              <a:rPr lang="it-IT" altLang="it-IT" sz="3200" b="1" dirty="0" smtClean="0">
                <a:solidFill>
                  <a:srgbClr val="0070C0"/>
                </a:solidFill>
                <a:latin typeface="Segoe Print" panose="02000600000000000000" pitchFamily="2" charset="0"/>
              </a:rPr>
              <a:t> </a:t>
            </a:r>
            <a:r>
              <a:rPr lang="it-IT" altLang="it-IT" sz="3200" b="1" dirty="0" err="1" smtClean="0">
                <a:solidFill>
                  <a:srgbClr val="0070C0"/>
                </a:solidFill>
                <a:latin typeface="Segoe Print" panose="02000600000000000000" pitchFamily="2" charset="0"/>
              </a:rPr>
              <a:t>if</a:t>
            </a:r>
            <a:r>
              <a:rPr lang="it-IT" altLang="it-IT" sz="3200" b="1" dirty="0" smtClean="0">
                <a:solidFill>
                  <a:srgbClr val="0070C0"/>
                </a:solidFill>
                <a:latin typeface="Segoe Print" panose="02000600000000000000" pitchFamily="2" charset="0"/>
              </a:rPr>
              <a:t> </a:t>
            </a:r>
            <a:r>
              <a:rPr lang="it-IT" altLang="it-IT" sz="3200" b="1" dirty="0" err="1" smtClean="0">
                <a:solidFill>
                  <a:srgbClr val="0070C0"/>
                </a:solidFill>
                <a:latin typeface="Segoe Print" panose="02000600000000000000" pitchFamily="2" charset="0"/>
              </a:rPr>
              <a:t>mean</a:t>
            </a:r>
            <a:r>
              <a:rPr lang="it-IT" altLang="it-IT" sz="3200" b="1" dirty="0" smtClean="0">
                <a:solidFill>
                  <a:srgbClr val="0070C0"/>
                </a:solidFill>
                <a:latin typeface="Segoe Print" panose="02000600000000000000" pitchFamily="2" charset="0"/>
              </a:rPr>
              <a:t> </a:t>
            </a:r>
            <a:r>
              <a:rPr lang="it-IT" altLang="it-IT" sz="3200" b="1" dirty="0" err="1" smtClean="0">
                <a:solidFill>
                  <a:srgbClr val="0070C0"/>
                </a:solidFill>
                <a:latin typeface="Segoe Print" panose="02000600000000000000" pitchFamily="2" charset="0"/>
              </a:rPr>
              <a:t>differences</a:t>
            </a:r>
            <a:r>
              <a:rPr lang="it-IT" altLang="it-IT" sz="3200" b="1" dirty="0" smtClean="0">
                <a:solidFill>
                  <a:srgbClr val="0070C0"/>
                </a:solidFill>
                <a:latin typeface="Segoe Print" panose="02000600000000000000" pitchFamily="2" charset="0"/>
              </a:rPr>
              <a:t> are </a:t>
            </a:r>
            <a:r>
              <a:rPr lang="it-IT" altLang="it-IT" sz="3200" b="1" dirty="0" err="1" smtClean="0">
                <a:solidFill>
                  <a:srgbClr val="0070C0"/>
                </a:solidFill>
                <a:latin typeface="Segoe Print" panose="02000600000000000000" pitchFamily="2" charset="0"/>
              </a:rPr>
              <a:t>not</a:t>
            </a:r>
            <a:r>
              <a:rPr lang="it-IT" altLang="it-IT" sz="3200" b="1" dirty="0" smtClean="0">
                <a:solidFill>
                  <a:srgbClr val="0070C0"/>
                </a:solidFill>
                <a:latin typeface="Segoe Print" panose="02000600000000000000" pitchFamily="2" charset="0"/>
              </a:rPr>
              <a:t> </a:t>
            </a:r>
            <a:r>
              <a:rPr lang="it-IT" altLang="it-IT" sz="3200" b="1" dirty="0" err="1" smtClean="0">
                <a:solidFill>
                  <a:srgbClr val="0070C0"/>
                </a:solidFill>
                <a:latin typeface="Segoe Print" panose="02000600000000000000" pitchFamily="2" charset="0"/>
              </a:rPr>
              <a:t>statistically</a:t>
            </a:r>
            <a:r>
              <a:rPr lang="it-IT" altLang="it-IT" sz="3200" b="1" dirty="0" smtClean="0">
                <a:solidFill>
                  <a:srgbClr val="0070C0"/>
                </a:solidFill>
                <a:latin typeface="Segoe Print" panose="02000600000000000000" pitchFamily="2" charset="0"/>
              </a:rPr>
              <a:t> </a:t>
            </a:r>
            <a:r>
              <a:rPr lang="it-IT" altLang="it-IT" sz="3200" b="1" dirty="0" err="1" smtClean="0">
                <a:solidFill>
                  <a:srgbClr val="0070C0"/>
                </a:solidFill>
                <a:latin typeface="Segoe Print" panose="02000600000000000000" pitchFamily="2" charset="0"/>
              </a:rPr>
              <a:t>significant</a:t>
            </a:r>
            <a:endParaRPr lang="it-IT" sz="3200" dirty="0">
              <a:solidFill>
                <a:srgbClr val="0070C0"/>
              </a:solidFill>
            </a:endParaRPr>
          </a:p>
        </p:txBody>
      </p:sp>
      <p:pic>
        <p:nvPicPr>
          <p:cNvPr id="71" name="Immagine 10"/>
          <p:cNvPicPr>
            <a:picLocks noChangeAspect="1"/>
          </p:cNvPicPr>
          <p:nvPr/>
        </p:nvPicPr>
        <p:blipFill>
          <a:blip r:embed="rId13">
            <a:extLst>
              <a:ext uri="{BEBA8EAE-BF5A-486C-A8C5-ECC9F3942E4B}">
                <a14:imgProps xmlns:a14="http://schemas.microsoft.com/office/drawing/2010/main">
                  <a14:imgLayer r:embed="rId14">
                    <a14:imgEffect>
                      <a14:backgroundRemoval t="0" b="99304" l="0" r="96516"/>
                    </a14:imgEffect>
                  </a14:imgLayer>
                </a14:imgProps>
              </a:ext>
            </a:extLst>
          </a:blip>
          <a:srcRect/>
          <a:stretch>
            <a:fillRect/>
          </a:stretch>
        </p:blipFill>
        <p:spPr bwMode="auto">
          <a:xfrm>
            <a:off x="8177243" y="14717208"/>
            <a:ext cx="2572750" cy="1932993"/>
          </a:xfrm>
          <a:prstGeom prst="rect">
            <a:avLst/>
          </a:prstGeom>
          <a:noFill/>
          <a:ln w="9525">
            <a:noFill/>
            <a:miter lim="800000"/>
            <a:headEnd/>
            <a:tailEnd/>
          </a:ln>
        </p:spPr>
      </p:pic>
      <p:pic>
        <p:nvPicPr>
          <p:cNvPr id="70" name="Immagine 9"/>
          <p:cNvPicPr>
            <a:picLocks noChangeAspect="1"/>
          </p:cNvPicPr>
          <p:nvPr/>
        </p:nvPicPr>
        <p:blipFill>
          <a:blip r:embed="rId15">
            <a:extLst>
              <a:ext uri="{BEBA8EAE-BF5A-486C-A8C5-ECC9F3942E4B}">
                <a14:imgProps xmlns:a14="http://schemas.microsoft.com/office/drawing/2010/main">
                  <a14:imgLayer r:embed="rId16">
                    <a14:imgEffect>
                      <a14:backgroundRemoval t="0" b="100000" l="0" r="100000"/>
                    </a14:imgEffect>
                  </a14:imgLayer>
                </a14:imgProps>
              </a:ext>
            </a:extLst>
          </a:blip>
          <a:srcRect l="5298" t="14368" b="9634"/>
          <a:stretch>
            <a:fillRect/>
          </a:stretch>
        </p:blipFill>
        <p:spPr bwMode="auto">
          <a:xfrm>
            <a:off x="4781064" y="14922232"/>
            <a:ext cx="3179636" cy="1701570"/>
          </a:xfrm>
          <a:prstGeom prst="rect">
            <a:avLst/>
          </a:prstGeom>
          <a:noFill/>
          <a:ln w="9525">
            <a:noFill/>
            <a:miter lim="800000"/>
            <a:headEnd/>
            <a:tailEnd/>
          </a:ln>
        </p:spPr>
      </p:pic>
      <p:graphicFrame>
        <p:nvGraphicFramePr>
          <p:cNvPr id="93" name="Tabella 92"/>
          <p:cNvGraphicFramePr>
            <a:graphicFrameLocks noGrp="1"/>
          </p:cNvGraphicFramePr>
          <p:nvPr>
            <p:extLst>
              <p:ext uri="{D42A27DB-BD31-4B8C-83A1-F6EECF244321}">
                <p14:modId xmlns:p14="http://schemas.microsoft.com/office/powerpoint/2010/main" val="3655235455"/>
              </p:ext>
            </p:extLst>
          </p:nvPr>
        </p:nvGraphicFramePr>
        <p:xfrm>
          <a:off x="16706031" y="25358187"/>
          <a:ext cx="7329486" cy="2294856"/>
        </p:xfrm>
        <a:graphic>
          <a:graphicData uri="http://schemas.openxmlformats.org/drawingml/2006/table">
            <a:tbl>
              <a:tblPr firstRow="1" bandRow="1">
                <a:tableStyleId>{2D5ABB26-0587-4C30-8999-92F81FD0307C}</a:tableStyleId>
              </a:tblPr>
              <a:tblGrid>
                <a:gridCol w="2133281">
                  <a:extLst>
                    <a:ext uri="{9D8B030D-6E8A-4147-A177-3AD203B41FA5}">
                      <a16:colId xmlns="" xmlns:a16="http://schemas.microsoft.com/office/drawing/2014/main" val="1813734246"/>
                    </a:ext>
                  </a:extLst>
                </a:gridCol>
                <a:gridCol w="2448272">
                  <a:extLst>
                    <a:ext uri="{9D8B030D-6E8A-4147-A177-3AD203B41FA5}">
                      <a16:colId xmlns="" xmlns:a16="http://schemas.microsoft.com/office/drawing/2014/main" val="2878065948"/>
                    </a:ext>
                  </a:extLst>
                </a:gridCol>
                <a:gridCol w="2747933">
                  <a:extLst>
                    <a:ext uri="{9D8B030D-6E8A-4147-A177-3AD203B41FA5}">
                      <a16:colId xmlns="" xmlns:a16="http://schemas.microsoft.com/office/drawing/2014/main" val="936251441"/>
                    </a:ext>
                  </a:extLst>
                </a:gridCol>
              </a:tblGrid>
              <a:tr h="1094470">
                <a:tc>
                  <a:txBody>
                    <a:bodyPr/>
                    <a:lstStyle/>
                    <a:p>
                      <a:pPr algn="ctr"/>
                      <a:endParaRPr lang="it-IT" sz="2800" b="1" dirty="0">
                        <a:latin typeface="Segoe Print" panose="02000600000000000000" pitchFamily="2" charset="0"/>
                      </a:endParaRPr>
                    </a:p>
                  </a:txBody>
                  <a:tcPr/>
                </a:tc>
                <a:tc>
                  <a:txBody>
                    <a:bodyPr/>
                    <a:lstStyle/>
                    <a:p>
                      <a:pPr marL="0" marR="0" lvl="0" indent="0" algn="ctr" defTabSz="3497580" rtl="0" eaLnBrk="1" fontAlgn="auto" latinLnBrk="0" hangingPunct="1">
                        <a:lnSpc>
                          <a:spcPct val="100000"/>
                        </a:lnSpc>
                        <a:spcBef>
                          <a:spcPts val="0"/>
                        </a:spcBef>
                        <a:spcAft>
                          <a:spcPts val="0"/>
                        </a:spcAft>
                        <a:buClrTx/>
                        <a:buSzTx/>
                        <a:buFontTx/>
                        <a:buNone/>
                        <a:tabLst/>
                        <a:defRPr/>
                      </a:pPr>
                      <a:r>
                        <a:rPr lang="it-IT" altLang="it-IT" sz="2800" b="1" dirty="0" smtClean="0">
                          <a:solidFill>
                            <a:srgbClr val="7030A0"/>
                          </a:solidFill>
                          <a:latin typeface="Segoe Print" panose="02000600000000000000" pitchFamily="2" charset="0"/>
                        </a:rPr>
                        <a:t>GSH-3MH</a:t>
                      </a:r>
                    </a:p>
                    <a:p>
                      <a:pPr algn="ctr"/>
                      <a:r>
                        <a:rPr lang="it-IT" sz="2800" b="1" dirty="0" smtClean="0">
                          <a:solidFill>
                            <a:srgbClr val="7030A0"/>
                          </a:solidFill>
                          <a:latin typeface="Segoe Print" panose="02000600000000000000" pitchFamily="2" charset="0"/>
                        </a:rPr>
                        <a:t>(</a:t>
                      </a:r>
                      <a:r>
                        <a:rPr lang="el-GR" sz="2800" b="1" dirty="0" smtClean="0">
                          <a:solidFill>
                            <a:srgbClr val="7030A0"/>
                          </a:solidFill>
                          <a:latin typeface="Segoe Print" panose="02000600000000000000" pitchFamily="2" charset="0"/>
                        </a:rPr>
                        <a:t>μ</a:t>
                      </a:r>
                      <a:r>
                        <a:rPr lang="it-IT" sz="2800" b="1" dirty="0" smtClean="0">
                          <a:solidFill>
                            <a:srgbClr val="7030A0"/>
                          </a:solidFill>
                          <a:latin typeface="Segoe Print" panose="02000600000000000000" pitchFamily="2" charset="0"/>
                        </a:rPr>
                        <a:t>g/L)</a:t>
                      </a:r>
                      <a:endParaRPr lang="it-IT" sz="2800" b="1" dirty="0">
                        <a:solidFill>
                          <a:srgbClr val="7030A0"/>
                        </a:solidFill>
                        <a:latin typeface="Segoe Print" panose="02000600000000000000" pitchFamily="2" charset="0"/>
                      </a:endParaRPr>
                    </a:p>
                  </a:txBody>
                  <a:tcPr/>
                </a:tc>
                <a:tc>
                  <a:txBody>
                    <a:bodyPr/>
                    <a:lstStyle/>
                    <a:p>
                      <a:pPr algn="ctr"/>
                      <a:r>
                        <a:rPr lang="it-IT" altLang="it-IT" sz="2800" b="1" dirty="0" smtClean="0">
                          <a:solidFill>
                            <a:srgbClr val="C00000"/>
                          </a:solidFill>
                          <a:latin typeface="Segoe Print" panose="02000600000000000000" pitchFamily="2" charset="0"/>
                        </a:rPr>
                        <a:t>Cys-3MH</a:t>
                      </a:r>
                    </a:p>
                    <a:p>
                      <a:pPr algn="ctr"/>
                      <a:r>
                        <a:rPr lang="it-IT" sz="2800" b="1" dirty="0" smtClean="0">
                          <a:solidFill>
                            <a:srgbClr val="C00000"/>
                          </a:solidFill>
                          <a:latin typeface="Segoe Print" panose="02000600000000000000" pitchFamily="2" charset="0"/>
                        </a:rPr>
                        <a:t>(</a:t>
                      </a:r>
                      <a:r>
                        <a:rPr lang="el-GR" sz="2800" b="1" dirty="0" smtClean="0">
                          <a:solidFill>
                            <a:srgbClr val="C00000"/>
                          </a:solidFill>
                          <a:latin typeface="Segoe Print" panose="02000600000000000000" pitchFamily="2" charset="0"/>
                        </a:rPr>
                        <a:t>μ</a:t>
                      </a:r>
                      <a:r>
                        <a:rPr lang="it-IT" sz="2800" b="1" dirty="0" smtClean="0">
                          <a:solidFill>
                            <a:srgbClr val="C00000"/>
                          </a:solidFill>
                          <a:latin typeface="Segoe Print" panose="02000600000000000000" pitchFamily="2" charset="0"/>
                        </a:rPr>
                        <a:t>G/L)</a:t>
                      </a:r>
                      <a:endParaRPr lang="it-IT" sz="2800" b="1" dirty="0">
                        <a:solidFill>
                          <a:srgbClr val="C00000"/>
                        </a:solidFill>
                        <a:latin typeface="Segoe Print" panose="02000600000000000000" pitchFamily="2" charset="0"/>
                      </a:endParaRPr>
                    </a:p>
                  </a:txBody>
                  <a:tcPr/>
                </a:tc>
                <a:extLst>
                  <a:ext uri="{0D108BD9-81ED-4DB2-BD59-A6C34878D82A}">
                    <a16:rowId xmlns="" xmlns:a16="http://schemas.microsoft.com/office/drawing/2014/main" val="1934599363"/>
                  </a:ext>
                </a:extLst>
              </a:tr>
              <a:tr h="600193">
                <a:tc>
                  <a:txBody>
                    <a:bodyPr/>
                    <a:lstStyle/>
                    <a:p>
                      <a:pPr algn="ctr"/>
                      <a:r>
                        <a:rPr lang="it-IT" altLang="it-IT" sz="2800" b="1" dirty="0" smtClean="0">
                          <a:latin typeface="Segoe Print" panose="02000600000000000000" pitchFamily="2" charset="0"/>
                        </a:rPr>
                        <a:t>Control</a:t>
                      </a:r>
                      <a:endParaRPr lang="it-IT" sz="2800" b="1" dirty="0">
                        <a:latin typeface="Segoe Print" panose="02000600000000000000" pitchFamily="2" charset="0"/>
                      </a:endParaRPr>
                    </a:p>
                  </a:txBody>
                  <a:tcPr/>
                </a:tc>
                <a:tc>
                  <a:txBody>
                    <a:bodyPr/>
                    <a:lstStyle/>
                    <a:p>
                      <a:pPr algn="ctr"/>
                      <a:r>
                        <a:rPr lang="it-IT" altLang="it-IT" sz="2800" b="1" dirty="0" smtClean="0">
                          <a:solidFill>
                            <a:srgbClr val="7030A0"/>
                          </a:solidFill>
                          <a:latin typeface="Segoe Print" panose="02000600000000000000" pitchFamily="2" charset="0"/>
                        </a:rPr>
                        <a:t>79.3±17.8</a:t>
                      </a:r>
                      <a:endParaRPr lang="it-IT" sz="2800" b="1" dirty="0">
                        <a:solidFill>
                          <a:srgbClr val="7030A0"/>
                        </a:solidFill>
                        <a:latin typeface="Segoe Print" panose="02000600000000000000" pitchFamily="2" charset="0"/>
                      </a:endParaRPr>
                    </a:p>
                  </a:txBody>
                  <a:tcPr/>
                </a:tc>
                <a:tc>
                  <a:txBody>
                    <a:bodyPr/>
                    <a:lstStyle/>
                    <a:p>
                      <a:pPr algn="ctr"/>
                      <a:r>
                        <a:rPr lang="it-IT" altLang="it-IT" sz="2800" b="1" dirty="0" smtClean="0">
                          <a:solidFill>
                            <a:srgbClr val="C00000"/>
                          </a:solidFill>
                          <a:latin typeface="Segoe Print" panose="02000600000000000000" pitchFamily="2" charset="0"/>
                        </a:rPr>
                        <a:t>93.2±16.8</a:t>
                      </a:r>
                      <a:endParaRPr lang="it-IT" sz="2800" b="1" dirty="0">
                        <a:solidFill>
                          <a:srgbClr val="C00000"/>
                        </a:solidFill>
                        <a:latin typeface="Segoe Print" panose="02000600000000000000" pitchFamily="2" charset="0"/>
                      </a:endParaRPr>
                    </a:p>
                  </a:txBody>
                  <a:tcPr/>
                </a:tc>
                <a:extLst>
                  <a:ext uri="{0D108BD9-81ED-4DB2-BD59-A6C34878D82A}">
                    <a16:rowId xmlns="" xmlns:a16="http://schemas.microsoft.com/office/drawing/2014/main" val="2996472370"/>
                  </a:ext>
                </a:extLst>
              </a:tr>
              <a:tr h="600193">
                <a:tc>
                  <a:txBody>
                    <a:bodyPr/>
                    <a:lstStyle/>
                    <a:p>
                      <a:pPr algn="ctr"/>
                      <a:r>
                        <a:rPr lang="it-IT" altLang="it-IT" sz="2800" b="1" dirty="0" err="1" smtClean="0">
                          <a:latin typeface="Segoe Print" panose="02000600000000000000" pitchFamily="2" charset="0"/>
                        </a:rPr>
                        <a:t>Treated</a:t>
                      </a:r>
                      <a:endParaRPr lang="it-IT" sz="2800" b="1" dirty="0">
                        <a:latin typeface="Segoe Print" panose="02000600000000000000" pitchFamily="2" charset="0"/>
                      </a:endParaRPr>
                    </a:p>
                  </a:txBody>
                  <a:tcPr/>
                </a:tc>
                <a:tc>
                  <a:txBody>
                    <a:bodyPr/>
                    <a:lstStyle/>
                    <a:p>
                      <a:pPr algn="ctr"/>
                      <a:r>
                        <a:rPr lang="it-IT" altLang="it-IT" sz="2800" b="1" dirty="0" smtClean="0">
                          <a:solidFill>
                            <a:srgbClr val="7030A0"/>
                          </a:solidFill>
                          <a:latin typeface="Segoe Print" panose="02000600000000000000" pitchFamily="2" charset="0"/>
                        </a:rPr>
                        <a:t>83.3±17.9</a:t>
                      </a:r>
                      <a:endParaRPr lang="it-IT" sz="2800" b="1" dirty="0">
                        <a:solidFill>
                          <a:srgbClr val="7030A0"/>
                        </a:solidFill>
                        <a:latin typeface="Segoe Print" panose="02000600000000000000" pitchFamily="2" charset="0"/>
                      </a:endParaRPr>
                    </a:p>
                  </a:txBody>
                  <a:tcPr/>
                </a:tc>
                <a:tc>
                  <a:txBody>
                    <a:bodyPr/>
                    <a:lstStyle/>
                    <a:p>
                      <a:pPr algn="ctr"/>
                      <a:r>
                        <a:rPr lang="it-IT" altLang="it-IT" sz="2800" b="1" dirty="0" smtClean="0">
                          <a:solidFill>
                            <a:srgbClr val="C00000"/>
                          </a:solidFill>
                          <a:latin typeface="Segoe Print" panose="02000600000000000000" pitchFamily="2" charset="0"/>
                        </a:rPr>
                        <a:t>109.4±16.8</a:t>
                      </a:r>
                      <a:endParaRPr lang="it-IT" sz="2800" b="1" dirty="0">
                        <a:solidFill>
                          <a:srgbClr val="C00000"/>
                        </a:solidFill>
                        <a:latin typeface="Segoe Print" panose="02000600000000000000" pitchFamily="2" charset="0"/>
                      </a:endParaRPr>
                    </a:p>
                  </a:txBody>
                  <a:tcPr/>
                </a:tc>
                <a:extLst>
                  <a:ext uri="{0D108BD9-81ED-4DB2-BD59-A6C34878D82A}">
                    <a16:rowId xmlns="" xmlns:a16="http://schemas.microsoft.com/office/drawing/2014/main" val="2917368136"/>
                  </a:ext>
                </a:extLst>
              </a:tr>
            </a:tbl>
          </a:graphicData>
        </a:graphic>
      </p:graphicFrame>
      <p:sp>
        <p:nvSpPr>
          <p:cNvPr id="130" name="Text Box 18"/>
          <p:cNvSpPr txBox="1">
            <a:spLocks noChangeArrowheads="1"/>
          </p:cNvSpPr>
          <p:nvPr/>
        </p:nvSpPr>
        <p:spPr bwMode="auto">
          <a:xfrm>
            <a:off x="15895504" y="14381147"/>
            <a:ext cx="8567683" cy="1058720"/>
          </a:xfrm>
          <a:prstGeom prst="rect">
            <a:avLst/>
          </a:prstGeom>
          <a:solidFill>
            <a:schemeClr val="bg1">
              <a:lumMod val="75000"/>
            </a:schemeClr>
          </a:solidFill>
          <a:ln w="76200">
            <a:solidFill>
              <a:schemeClr val="bg1">
                <a:lumMod val="50000"/>
              </a:schemeClr>
            </a:solidFill>
            <a:headEnd/>
            <a:tailEnd/>
          </a:ln>
          <a:extLst/>
        </p:spPr>
        <p:style>
          <a:lnRef idx="2">
            <a:schemeClr val="accent4"/>
          </a:lnRef>
          <a:fillRef idx="1">
            <a:schemeClr val="lt1"/>
          </a:fillRef>
          <a:effectRef idx="0">
            <a:schemeClr val="accent4"/>
          </a:effectRef>
          <a:fontRef idx="minor">
            <a:schemeClr val="dk1"/>
          </a:fontRef>
        </p:style>
        <p:txBody>
          <a:bodyPr wrap="square" anchor="ctr" anchorCtr="0">
            <a:noAutofit/>
          </a:bodyPr>
          <a:lstStyle>
            <a:lvl1pPr eaLnBrk="0" hangingPunct="0">
              <a:defRPr sz="2000">
                <a:solidFill>
                  <a:schemeClr val="tx1"/>
                </a:solidFill>
                <a:latin typeface="Tahoma" pitchFamily="34" charset="0"/>
              </a:defRPr>
            </a:lvl1pPr>
            <a:lvl2pPr marL="742950" indent="-285750" eaLnBrk="0" hangingPunct="0">
              <a:defRPr sz="2000">
                <a:solidFill>
                  <a:schemeClr val="tx1"/>
                </a:solidFill>
                <a:latin typeface="Tahoma" pitchFamily="34" charset="0"/>
              </a:defRPr>
            </a:lvl2pPr>
            <a:lvl3pPr marL="1143000" indent="-228600" eaLnBrk="0" hangingPunct="0">
              <a:defRPr sz="2000">
                <a:solidFill>
                  <a:schemeClr val="tx1"/>
                </a:solidFill>
                <a:latin typeface="Tahoma" pitchFamily="34" charset="0"/>
              </a:defRPr>
            </a:lvl3pPr>
            <a:lvl4pPr marL="1600200" indent="-228600" eaLnBrk="0" hangingPunct="0">
              <a:defRPr sz="2000">
                <a:solidFill>
                  <a:schemeClr val="tx1"/>
                </a:solidFill>
                <a:latin typeface="Tahoma" pitchFamily="34" charset="0"/>
              </a:defRPr>
            </a:lvl4pPr>
            <a:lvl5pPr marL="2057400" indent="-228600" eaLnBrk="0" hangingPunct="0">
              <a:defRPr sz="2000">
                <a:solidFill>
                  <a:schemeClr val="tx1"/>
                </a:solidFill>
                <a:latin typeface="Tahoma" pitchFamily="34" charset="0"/>
              </a:defRPr>
            </a:lvl5pPr>
            <a:lvl6pPr marL="2514600" indent="-228600" eaLnBrk="0" fontAlgn="base" hangingPunct="0">
              <a:spcBef>
                <a:spcPct val="0"/>
              </a:spcBef>
              <a:spcAft>
                <a:spcPct val="0"/>
              </a:spcAft>
              <a:defRPr sz="2000">
                <a:solidFill>
                  <a:schemeClr val="tx1"/>
                </a:solidFill>
                <a:latin typeface="Tahoma" pitchFamily="34" charset="0"/>
              </a:defRPr>
            </a:lvl6pPr>
            <a:lvl7pPr marL="2971800" indent="-228600" eaLnBrk="0" fontAlgn="base" hangingPunct="0">
              <a:spcBef>
                <a:spcPct val="0"/>
              </a:spcBef>
              <a:spcAft>
                <a:spcPct val="0"/>
              </a:spcAft>
              <a:defRPr sz="2000">
                <a:solidFill>
                  <a:schemeClr val="tx1"/>
                </a:solidFill>
                <a:latin typeface="Tahoma" pitchFamily="34" charset="0"/>
              </a:defRPr>
            </a:lvl7pPr>
            <a:lvl8pPr marL="3429000" indent="-228600" eaLnBrk="0" fontAlgn="base" hangingPunct="0">
              <a:spcBef>
                <a:spcPct val="0"/>
              </a:spcBef>
              <a:spcAft>
                <a:spcPct val="0"/>
              </a:spcAft>
              <a:defRPr sz="2000">
                <a:solidFill>
                  <a:schemeClr val="tx1"/>
                </a:solidFill>
                <a:latin typeface="Tahoma" pitchFamily="34" charset="0"/>
              </a:defRPr>
            </a:lvl8pPr>
            <a:lvl9pPr marL="3886200" indent="-228600" eaLnBrk="0" fontAlgn="base" hangingPunct="0">
              <a:spcBef>
                <a:spcPct val="0"/>
              </a:spcBef>
              <a:spcAft>
                <a:spcPct val="0"/>
              </a:spcAft>
              <a:defRPr sz="2000">
                <a:solidFill>
                  <a:schemeClr val="tx1"/>
                </a:solidFill>
                <a:latin typeface="Tahoma" pitchFamily="34" charset="0"/>
              </a:defRPr>
            </a:lvl9pPr>
          </a:lstStyle>
          <a:p>
            <a:pPr algn="ctr" eaLnBrk="1" hangingPunct="1">
              <a:spcBef>
                <a:spcPts val="600"/>
              </a:spcBef>
            </a:pPr>
            <a:r>
              <a:rPr lang="en-US" altLang="it-IT" sz="2500" b="1" dirty="0" smtClean="0">
                <a:solidFill>
                  <a:schemeClr val="tx2">
                    <a:lumMod val="75000"/>
                  </a:schemeClr>
                </a:solidFill>
                <a:latin typeface="Segoe Print" panose="02000600000000000000" pitchFamily="2" charset="0"/>
              </a:rPr>
              <a:t>Grape crushing</a:t>
            </a:r>
          </a:p>
        </p:txBody>
      </p:sp>
      <p:sp>
        <p:nvSpPr>
          <p:cNvPr id="131" name="Rettangolo 130"/>
          <p:cNvSpPr/>
          <p:nvPr/>
        </p:nvSpPr>
        <p:spPr>
          <a:xfrm>
            <a:off x="293596" y="17177939"/>
            <a:ext cx="11256608" cy="707886"/>
          </a:xfrm>
          <a:prstGeom prst="rect">
            <a:avLst/>
          </a:prstGeom>
        </p:spPr>
        <p:txBody>
          <a:bodyPr wrap="none">
            <a:spAutoFit/>
          </a:bodyPr>
          <a:lstStyle/>
          <a:p>
            <a:r>
              <a:rPr lang="it-IT" sz="4000" b="1" dirty="0" err="1" smtClean="0">
                <a:solidFill>
                  <a:schemeClr val="tx2">
                    <a:lumMod val="75000"/>
                  </a:schemeClr>
                </a:solidFill>
                <a:latin typeface="Segoe Print" panose="02000600000000000000" pitchFamily="2" charset="0"/>
              </a:rPr>
              <a:t>Main</a:t>
            </a:r>
            <a:r>
              <a:rPr lang="it-IT" sz="4000" b="1" dirty="0" smtClean="0">
                <a:solidFill>
                  <a:schemeClr val="tx2">
                    <a:lumMod val="75000"/>
                  </a:schemeClr>
                </a:solidFill>
                <a:latin typeface="Segoe Print" panose="02000600000000000000" pitchFamily="2" charset="0"/>
              </a:rPr>
              <a:t> </a:t>
            </a:r>
            <a:r>
              <a:rPr lang="it-IT" sz="4000" b="1" dirty="0" err="1" smtClean="0">
                <a:solidFill>
                  <a:schemeClr val="tx2">
                    <a:lumMod val="75000"/>
                  </a:schemeClr>
                </a:solidFill>
                <a:latin typeface="Segoe Print" panose="02000600000000000000" pitchFamily="2" charset="0"/>
              </a:rPr>
              <a:t>quality</a:t>
            </a:r>
            <a:r>
              <a:rPr lang="it-IT" sz="4000" b="1" dirty="0" smtClean="0">
                <a:solidFill>
                  <a:schemeClr val="tx2">
                    <a:lumMod val="75000"/>
                  </a:schemeClr>
                </a:solidFill>
                <a:latin typeface="Segoe Print" panose="02000600000000000000" pitchFamily="2" charset="0"/>
              </a:rPr>
              <a:t> control </a:t>
            </a:r>
            <a:r>
              <a:rPr lang="it-IT" sz="4000" b="1" dirty="0" err="1" smtClean="0">
                <a:solidFill>
                  <a:schemeClr val="tx2">
                    <a:lumMod val="75000"/>
                  </a:schemeClr>
                </a:solidFill>
                <a:latin typeface="Segoe Print" panose="02000600000000000000" pitchFamily="2" charset="0"/>
              </a:rPr>
              <a:t>parameters</a:t>
            </a:r>
            <a:r>
              <a:rPr lang="it-IT" sz="4000" b="1" dirty="0" smtClean="0">
                <a:solidFill>
                  <a:schemeClr val="tx2">
                    <a:lumMod val="75000"/>
                  </a:schemeClr>
                </a:solidFill>
                <a:latin typeface="Segoe Print" panose="02000600000000000000" pitchFamily="2" charset="0"/>
              </a:rPr>
              <a:t> of </a:t>
            </a:r>
            <a:r>
              <a:rPr lang="it-IT" sz="4000" b="1" dirty="0" err="1" smtClean="0">
                <a:solidFill>
                  <a:schemeClr val="tx2">
                    <a:lumMod val="75000"/>
                  </a:schemeClr>
                </a:solidFill>
                <a:latin typeface="Segoe Print" panose="02000600000000000000" pitchFamily="2" charset="0"/>
              </a:rPr>
              <a:t>grape</a:t>
            </a:r>
            <a:r>
              <a:rPr lang="it-IT" sz="4000" b="1" dirty="0" err="1">
                <a:solidFill>
                  <a:schemeClr val="tx2">
                    <a:lumMod val="75000"/>
                  </a:schemeClr>
                </a:solidFill>
                <a:latin typeface="Segoe Print" panose="02000600000000000000" pitchFamily="2" charset="0"/>
              </a:rPr>
              <a:t>s</a:t>
            </a:r>
            <a:endParaRPr lang="it-IT" sz="4000" dirty="0"/>
          </a:p>
        </p:txBody>
      </p:sp>
      <p:sp>
        <p:nvSpPr>
          <p:cNvPr id="132" name="CasellaDiTesto 2"/>
          <p:cNvSpPr txBox="1">
            <a:spLocks noChangeArrowheads="1"/>
          </p:cNvSpPr>
          <p:nvPr/>
        </p:nvSpPr>
        <p:spPr bwMode="auto">
          <a:xfrm>
            <a:off x="11126411" y="11069414"/>
            <a:ext cx="2455202" cy="553998"/>
          </a:xfrm>
          <a:prstGeom prst="rect">
            <a:avLst/>
          </a:prstGeom>
          <a:noFill/>
          <a:ln w="9525">
            <a:noFill/>
            <a:miter lim="800000"/>
            <a:headEnd/>
            <a:tailEnd/>
          </a:ln>
        </p:spPr>
        <p:txBody>
          <a:bodyPr wrap="square">
            <a:spAutoFit/>
          </a:bodyPr>
          <a:lstStyle/>
          <a:p>
            <a:pPr algn="l" eaLnBrk="0" hangingPunct="0"/>
            <a:r>
              <a:rPr lang="it-IT" altLang="it-IT" sz="3000" b="1" dirty="0" smtClean="0">
                <a:solidFill>
                  <a:srgbClr val="7030A0"/>
                </a:solidFill>
                <a:latin typeface="Segoe Print" pitchFamily="2" charset="0"/>
              </a:rPr>
              <a:t>GSH-3MH</a:t>
            </a:r>
            <a:endParaRPr lang="it-IT" altLang="it-IT" sz="3000" b="1" dirty="0">
              <a:solidFill>
                <a:srgbClr val="7030A0"/>
              </a:solidFill>
              <a:latin typeface="Segoe Print" pitchFamily="2" charset="0"/>
            </a:endParaRPr>
          </a:p>
        </p:txBody>
      </p:sp>
      <p:sp>
        <p:nvSpPr>
          <p:cNvPr id="133" name="CasellaDiTesto 2"/>
          <p:cNvSpPr txBox="1">
            <a:spLocks noChangeArrowheads="1"/>
          </p:cNvSpPr>
          <p:nvPr/>
        </p:nvSpPr>
        <p:spPr bwMode="auto">
          <a:xfrm>
            <a:off x="13224087" y="13701660"/>
            <a:ext cx="2313891" cy="553998"/>
          </a:xfrm>
          <a:prstGeom prst="rect">
            <a:avLst/>
          </a:prstGeom>
          <a:noFill/>
          <a:ln w="9525">
            <a:noFill/>
            <a:miter lim="800000"/>
            <a:headEnd/>
            <a:tailEnd/>
          </a:ln>
        </p:spPr>
        <p:txBody>
          <a:bodyPr wrap="square">
            <a:spAutoFit/>
          </a:bodyPr>
          <a:lstStyle/>
          <a:p>
            <a:pPr algn="l" eaLnBrk="0" hangingPunct="0"/>
            <a:r>
              <a:rPr lang="it-IT" altLang="it-IT" sz="3000" b="1" dirty="0" smtClean="0">
                <a:solidFill>
                  <a:srgbClr val="C00000"/>
                </a:solidFill>
                <a:latin typeface="Segoe Print" pitchFamily="2" charset="0"/>
              </a:rPr>
              <a:t>Cys-3MH</a:t>
            </a:r>
            <a:endParaRPr lang="it-IT" altLang="it-IT" sz="3000" b="1" dirty="0">
              <a:solidFill>
                <a:srgbClr val="C00000"/>
              </a:solidFill>
              <a:latin typeface="Segoe Print" pitchFamily="2" charset="0"/>
            </a:endParaRPr>
          </a:p>
        </p:txBody>
      </p:sp>
      <p:sp>
        <p:nvSpPr>
          <p:cNvPr id="94" name="Rettangolo 93"/>
          <p:cNvSpPr/>
          <p:nvPr/>
        </p:nvSpPr>
        <p:spPr>
          <a:xfrm>
            <a:off x="15413688" y="23673778"/>
            <a:ext cx="8988590" cy="1323439"/>
          </a:xfrm>
          <a:prstGeom prst="rect">
            <a:avLst/>
          </a:prstGeom>
        </p:spPr>
        <p:txBody>
          <a:bodyPr wrap="square">
            <a:spAutoFit/>
          </a:bodyPr>
          <a:lstStyle/>
          <a:p>
            <a:pPr algn="ctr"/>
            <a:r>
              <a:rPr lang="it-IT" sz="4000" b="1" dirty="0" err="1" smtClean="0">
                <a:latin typeface="Segoe Print" panose="02000600000000000000" pitchFamily="2" charset="0"/>
              </a:rPr>
              <a:t>Mean</a:t>
            </a:r>
            <a:r>
              <a:rPr lang="it-IT" sz="4000" b="1" dirty="0" smtClean="0">
                <a:latin typeface="Segoe Print" panose="02000600000000000000" pitchFamily="2" charset="0"/>
              </a:rPr>
              <a:t> </a:t>
            </a:r>
            <a:r>
              <a:rPr lang="it-IT" sz="4000" b="1" dirty="0" err="1" smtClean="0">
                <a:latin typeface="Segoe Print" panose="02000600000000000000" pitchFamily="2" charset="0"/>
              </a:rPr>
              <a:t>concentration</a:t>
            </a:r>
            <a:r>
              <a:rPr lang="it-IT" sz="4000" b="1" dirty="0" smtClean="0">
                <a:latin typeface="Segoe Print" panose="02000600000000000000" pitchFamily="2" charset="0"/>
              </a:rPr>
              <a:t> of 3-mercaptohexan-1-ol </a:t>
            </a:r>
            <a:r>
              <a:rPr lang="it-IT" sz="4000" b="1" dirty="0" err="1" smtClean="0">
                <a:latin typeface="Segoe Print" panose="02000600000000000000" pitchFamily="2" charset="0"/>
              </a:rPr>
              <a:t>precursors</a:t>
            </a:r>
            <a:endParaRPr lang="it-IT" sz="4000" dirty="0"/>
          </a:p>
        </p:txBody>
      </p:sp>
      <p:pic>
        <p:nvPicPr>
          <p:cNvPr id="135" name="Immagine 134"/>
          <p:cNvPicPr>
            <a:picLocks noChangeAspect="1"/>
          </p:cNvPicPr>
          <p:nvPr/>
        </p:nvPicPr>
        <p:blipFill>
          <a:blip r:embed="rId17">
            <a:extLst>
              <a:ext uri="{BEBA8EAE-BF5A-486C-A8C5-ECC9F3942E4B}">
                <a14:imgProps xmlns:a14="http://schemas.microsoft.com/office/drawing/2010/main">
                  <a14:imgLayer r:embed="rId18">
                    <a14:imgEffect>
                      <a14:backgroundRemoval t="4737" b="94211" l="7522" r="96903"/>
                    </a14:imgEffect>
                  </a14:imgLayer>
                </a14:imgProps>
              </a:ext>
            </a:extLst>
          </a:blip>
          <a:stretch>
            <a:fillRect/>
          </a:stretch>
        </p:blipFill>
        <p:spPr>
          <a:xfrm>
            <a:off x="22241407" y="13743012"/>
            <a:ext cx="2563428" cy="2155094"/>
          </a:xfrm>
          <a:prstGeom prst="rect">
            <a:avLst/>
          </a:prstGeom>
        </p:spPr>
      </p:pic>
      <p:pic>
        <p:nvPicPr>
          <p:cNvPr id="137" name="Immagine 136"/>
          <p:cNvPicPr>
            <a:picLocks noChangeAspect="1"/>
          </p:cNvPicPr>
          <p:nvPr/>
        </p:nvPicPr>
        <p:blipFill rotWithShape="1">
          <a:blip r:embed="rId19"/>
          <a:srcRect l="26821" r="25929"/>
          <a:stretch/>
        </p:blipFill>
        <p:spPr>
          <a:xfrm>
            <a:off x="22850951" y="18394600"/>
            <a:ext cx="2029916" cy="3222134"/>
          </a:xfrm>
          <a:prstGeom prst="rect">
            <a:avLst/>
          </a:prstGeom>
        </p:spPr>
      </p:pic>
      <p:pic>
        <p:nvPicPr>
          <p:cNvPr id="138" name="Immagine 137"/>
          <p:cNvPicPr>
            <a:picLocks noChangeAspect="1"/>
          </p:cNvPicPr>
          <p:nvPr/>
        </p:nvPicPr>
        <p:blipFill>
          <a:blip r:embed="rId20"/>
          <a:stretch>
            <a:fillRect/>
          </a:stretch>
        </p:blipFill>
        <p:spPr>
          <a:xfrm>
            <a:off x="20326081" y="18652287"/>
            <a:ext cx="2568625" cy="3125160"/>
          </a:xfrm>
          <a:prstGeom prst="rect">
            <a:avLst/>
          </a:prstGeom>
        </p:spPr>
      </p:pic>
      <p:sp>
        <p:nvSpPr>
          <p:cNvPr id="139" name="Rettangolo 138"/>
          <p:cNvSpPr/>
          <p:nvPr/>
        </p:nvSpPr>
        <p:spPr>
          <a:xfrm>
            <a:off x="20289916" y="21848322"/>
            <a:ext cx="4856918" cy="553998"/>
          </a:xfrm>
          <a:prstGeom prst="rect">
            <a:avLst/>
          </a:prstGeom>
        </p:spPr>
        <p:txBody>
          <a:bodyPr wrap="square">
            <a:spAutoFit/>
          </a:bodyPr>
          <a:lstStyle/>
          <a:p>
            <a:pPr algn="ctr"/>
            <a:r>
              <a:rPr lang="it-IT" sz="3000" b="1" dirty="0" smtClean="0">
                <a:latin typeface="Segoe Print" panose="02000600000000000000" pitchFamily="2" charset="0"/>
              </a:rPr>
              <a:t>UHPLC-MS</a:t>
            </a:r>
          </a:p>
        </p:txBody>
      </p:sp>
    </p:spTree>
    <p:extLst>
      <p:ext uri="{BB962C8B-B14F-4D97-AF65-F5344CB8AC3E}">
        <p14:creationId xmlns:p14="http://schemas.microsoft.com/office/powerpoint/2010/main" val="256996549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5285</TotalTime>
  <Words>584</Words>
  <Application>Microsoft Office PowerPoint</Application>
  <PresentationFormat>Personalizzato</PresentationFormat>
  <Paragraphs>109</Paragraphs>
  <Slides>1</Slides>
  <Notes>1</Notes>
  <HiddenSlides>0</HiddenSlides>
  <MMClips>0</MMClips>
  <ScaleCrop>false</ScaleCrop>
  <HeadingPairs>
    <vt:vector size="4" baseType="variant">
      <vt:variant>
        <vt:lpstr>Tema</vt:lpstr>
      </vt:variant>
      <vt:variant>
        <vt:i4>1</vt:i4>
      </vt:variant>
      <vt:variant>
        <vt:lpstr>Titoli diapositive</vt:lpstr>
      </vt:variant>
      <vt:variant>
        <vt:i4>1</vt:i4>
      </vt:variant>
    </vt:vector>
  </HeadingPairs>
  <TitlesOfParts>
    <vt:vector size="2" baseType="lpstr">
      <vt:lpstr>Tema di Office</vt:lpstr>
      <vt:lpstr>Presentazione standard di PowerPoint</vt:lpstr>
    </vt:vector>
  </TitlesOfParts>
  <Company>FEM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FERMENTAZIONI ENOLOGICHE IN UN CONTESTO BIODINAMICO UN INTERESSANTE LABORATORIO DI BIODIVERSITÀ Enological fermentations in a biodynamic context, an interesting biodiversity laboratory Raffaele Guzzon1, Tomas Roman1, Annita Toffanin2. 1 Fondazione Edmund Mach. Via Edmund Mach 1. 38010 San Michele all’Adige (TN). raffaele.guzzon@fmach.it  +39 0461 - 615184 2 DiSAAA-a Università di Pisa. Via del Borghetto 80.  56124 Pisa. annita.toffanin@unipi.it</dc:title>
  <dc:creator>raffaele guzzon</dc:creator>
  <cp:lastModifiedBy>Emilio</cp:lastModifiedBy>
  <cp:revision>137</cp:revision>
  <cp:lastPrinted>2018-06-01T10:00:11Z</cp:lastPrinted>
  <dcterms:created xsi:type="dcterms:W3CDTF">2018-05-24T07:32:10Z</dcterms:created>
  <dcterms:modified xsi:type="dcterms:W3CDTF">2019-02-14T10:10:01Z</dcterms:modified>
</cp:coreProperties>
</file>